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Lora" pitchFamily="2" charset="0"/>
      <p:regular r:id="rId17"/>
      <p:bold r:id="rId18"/>
      <p:italic r:id="rId19"/>
      <p:boldItalic r:id="rId20"/>
    </p:embeddedFont>
    <p:embeddedFont>
      <p:font typeface="Lora Bold" pitchFamily="2" charset="0"/>
      <p:regular r:id="rId21"/>
      <p:bold r:id="rId22"/>
    </p:embeddedFont>
    <p:embeddedFont>
      <p:font typeface="More Sugar" panose="020B060402020202020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laypen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58BA4-C0E7-C47D-5D35-0A8E441A3C0A}" v="11" dt="2026-06-19T09:03:04.085"/>
    <p1510:client id="{F5D30217-625D-A703-0EA5-BA2314561082}" v="196" dt="2026-06-18T08:38:2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98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087133" y="-4358028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785143" y="8609192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-5780053" y="-6387202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5" y="0"/>
                </a:lnTo>
                <a:lnTo>
                  <a:pt x="83443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53546">
            <a:off x="15403676" y="259463"/>
            <a:ext cx="2070399" cy="2268365"/>
          </a:xfrm>
          <a:custGeom>
            <a:avLst/>
            <a:gdLst/>
            <a:ahLst/>
            <a:cxnLst/>
            <a:rect l="l" t="t" r="r" b="b"/>
            <a:pathLst>
              <a:path w="2070399" h="2268365">
                <a:moveTo>
                  <a:pt x="0" y="0"/>
                </a:moveTo>
                <a:lnTo>
                  <a:pt x="2070398" y="0"/>
                </a:lnTo>
                <a:lnTo>
                  <a:pt x="2070398" y="2268365"/>
                </a:lnTo>
                <a:lnTo>
                  <a:pt x="0" y="2268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866709">
            <a:off x="575631" y="8261892"/>
            <a:ext cx="1687406" cy="2169143"/>
          </a:xfrm>
          <a:custGeom>
            <a:avLst/>
            <a:gdLst/>
            <a:ahLst/>
            <a:cxnLst/>
            <a:rect l="l" t="t" r="r" b="b"/>
            <a:pathLst>
              <a:path w="1687406" h="2169143">
                <a:moveTo>
                  <a:pt x="0" y="0"/>
                </a:moveTo>
                <a:lnTo>
                  <a:pt x="1687406" y="0"/>
                </a:lnTo>
                <a:lnTo>
                  <a:pt x="1687406" y="2169143"/>
                </a:lnTo>
                <a:lnTo>
                  <a:pt x="0" y="21691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529421" y="3112457"/>
            <a:ext cx="17238590" cy="439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62"/>
              </a:lnSpc>
            </a:pPr>
            <a:r>
              <a:rPr lang="en-US" sz="5700" b="1" spc="68" dirty="0">
                <a:solidFill>
                  <a:srgbClr val="915833">
                    <a:alpha val="80000"/>
                  </a:srgbClr>
                </a:solidFill>
                <a:latin typeface="Lora Bold"/>
                <a:ea typeface="Lora Bold"/>
                <a:cs typeface="Lora Bold"/>
                <a:sym typeface="Lora Bold"/>
              </a:rPr>
              <a:t>MOKINIŲ, TĖVŲ I</a:t>
            </a:r>
            <a:r>
              <a:rPr lang="en-US" sz="5700" b="1" u="none" strike="noStrike" spc="68" dirty="0">
                <a:solidFill>
                  <a:srgbClr val="915833">
                    <a:alpha val="80000"/>
                  </a:srgbClr>
                </a:solidFill>
                <a:latin typeface="Lora Bold"/>
                <a:ea typeface="Lora Bold"/>
                <a:cs typeface="Lora Bold"/>
                <a:sym typeface="Lora Bold"/>
              </a:rPr>
              <a:t>R MOKYTOJŲ APKLAUSŲ ATSAKYMŲ PALYGINIMAS — AKCENTUOJANT NE SKAIČIUS, O BENDRAS TENDENCIJAS IR JŲ </a:t>
            </a:r>
            <a:r>
              <a:rPr lang="en-US" sz="5700" b="1" u="none" strike="noStrike" spc="68">
                <a:solidFill>
                  <a:srgbClr val="915833">
                    <a:alpha val="80000"/>
                  </a:srgbClr>
                </a:solidFill>
                <a:latin typeface="Lora Bold"/>
                <a:ea typeface="Lora Bold"/>
                <a:cs typeface="Lora Bold"/>
                <a:sym typeface="Lora Bold"/>
              </a:rPr>
              <a:t>REIKŠMĘ​</a:t>
            </a:r>
          </a:p>
          <a:p>
            <a:pPr algn="ctr">
              <a:lnSpc>
                <a:spcPts val="6862"/>
              </a:lnSpc>
            </a:pPr>
            <a:r>
              <a:rPr lang="en-US" sz="5700" b="1" spc="68">
                <a:solidFill>
                  <a:srgbClr val="915833">
                    <a:alpha val="80000"/>
                  </a:srgbClr>
                </a:solidFill>
                <a:latin typeface="Lora Bold"/>
                <a:ea typeface="Lora Bold"/>
                <a:cs typeface="Lora Bold"/>
              </a:rPr>
              <a:t>2025-2026 m. m.</a:t>
            </a:r>
            <a:endParaRPr lang="en-US" sz="5700" b="1" spc="68" dirty="0">
              <a:solidFill>
                <a:srgbClr val="915833">
                  <a:alpha val="80000"/>
                </a:srgbClr>
              </a:solidFill>
              <a:latin typeface="Lora Bold"/>
              <a:ea typeface="Lora Bold"/>
              <a:cs typeface="Lo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53794" y="8312369"/>
            <a:ext cx="6910236" cy="555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r>
              <a:rPr lang="en-US" sz="3500" b="1" spc="42">
                <a:solidFill>
                  <a:srgbClr val="915833"/>
                </a:solidFill>
                <a:latin typeface="Lora Bold"/>
                <a:ea typeface="Lora Bold"/>
                <a:cs typeface="Lora Bold"/>
                <a:sym typeface="Lora Bold"/>
              </a:rPr>
              <a:t>Mokyklos įsivertinimo grupė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1192" y="548207"/>
            <a:ext cx="1311956" cy="1302414"/>
          </a:xfrm>
          <a:custGeom>
            <a:avLst/>
            <a:gdLst/>
            <a:ahLst/>
            <a:cxnLst/>
            <a:rect l="l" t="t" r="r" b="b"/>
            <a:pathLst>
              <a:path w="1311956" h="1302414">
                <a:moveTo>
                  <a:pt x="0" y="0"/>
                </a:moveTo>
                <a:lnTo>
                  <a:pt x="1311955" y="0"/>
                </a:lnTo>
                <a:lnTo>
                  <a:pt x="1311955" y="1302414"/>
                </a:lnTo>
                <a:lnTo>
                  <a:pt x="0" y="1302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211252" y="-4317703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1192" y="3361874"/>
            <a:ext cx="16876515" cy="404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Kiekvieno pusmečio pabaigoje vykdyti trumpas mokinių apklausas apie pamokų įdomumą, užduočių pasirinkimą, grįžtamąjį ryšį ir mokymosi pagalbą. </a:t>
            </a:r>
          </a:p>
          <a:p>
            <a:pPr algn="l">
              <a:lnSpc>
                <a:spcPts val="4619"/>
              </a:lnSpc>
            </a:pPr>
            <a:endParaRPr lang="en-US" sz="32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Klasių valandėlių metu organizuoti diskusijas „Kas padeda mokytis?“ ir „Ką reikėtų keisti?“ </a:t>
            </a:r>
          </a:p>
          <a:p>
            <a:pPr algn="l">
              <a:lnSpc>
                <a:spcPts val="4619"/>
              </a:lnSpc>
            </a:pPr>
            <a:endParaRPr lang="en-US" sz="32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Gautus rezultatus aptarti metodinėse grupėse. </a:t>
            </a:r>
          </a:p>
        </p:txBody>
      </p:sp>
      <p:sp>
        <p:nvSpPr>
          <p:cNvPr id="6" name="Freeform 6"/>
          <p:cNvSpPr/>
          <p:nvPr/>
        </p:nvSpPr>
        <p:spPr>
          <a:xfrm>
            <a:off x="13693171" y="5969138"/>
            <a:ext cx="2729672" cy="2188700"/>
          </a:xfrm>
          <a:custGeom>
            <a:avLst/>
            <a:gdLst/>
            <a:ahLst/>
            <a:cxnLst/>
            <a:rect l="l" t="t" r="r" b="b"/>
            <a:pathLst>
              <a:path w="2729672" h="2188700">
                <a:moveTo>
                  <a:pt x="0" y="0"/>
                </a:moveTo>
                <a:lnTo>
                  <a:pt x="2729672" y="0"/>
                </a:lnTo>
                <a:lnTo>
                  <a:pt x="2729672" y="2188701"/>
                </a:lnTo>
                <a:lnTo>
                  <a:pt x="0" y="21887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4151" y="732689"/>
            <a:ext cx="10260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72">
                <a:solidFill>
                  <a:srgbClr val="915833">
                    <a:alpha val="80000"/>
                  </a:srgbClr>
                </a:solidFill>
                <a:latin typeface="More Sugar"/>
                <a:ea typeface="More Sugar"/>
                <a:cs typeface="More Sugar"/>
                <a:sym typeface="More Sugar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6280" y="553525"/>
            <a:ext cx="15536801" cy="202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4"/>
              </a:lnSpc>
              <a:spcBef>
                <a:spcPct val="0"/>
              </a:spcBef>
            </a:pPr>
            <a:r>
              <a:rPr lang="en-US" sz="5796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SISTEMINGAI RINKTI MOKINIŲ GRĮŽTAMĄJĮ RYŠĮ APIE MOKYMOSI PATIRTĮ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6120" y="8272252"/>
            <a:ext cx="1646981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Mokyklos sprendimai bus grindžiami realia mokinių patirtimi, o ne prielaidomis.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2929" y="667825"/>
            <a:ext cx="1311956" cy="1302414"/>
          </a:xfrm>
          <a:custGeom>
            <a:avLst/>
            <a:gdLst/>
            <a:ahLst/>
            <a:cxnLst/>
            <a:rect l="l" t="t" r="r" b="b"/>
            <a:pathLst>
              <a:path w="1311956" h="1302414">
                <a:moveTo>
                  <a:pt x="0" y="0"/>
                </a:moveTo>
                <a:lnTo>
                  <a:pt x="1311956" y="0"/>
                </a:lnTo>
                <a:lnTo>
                  <a:pt x="1311956" y="1302414"/>
                </a:lnTo>
                <a:lnTo>
                  <a:pt x="0" y="1302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211252" y="-4317703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19081" y="1319032"/>
            <a:ext cx="1713436" cy="1810764"/>
          </a:xfrm>
          <a:custGeom>
            <a:avLst/>
            <a:gdLst/>
            <a:ahLst/>
            <a:cxnLst/>
            <a:rect l="l" t="t" r="r" b="b"/>
            <a:pathLst>
              <a:path w="1713436" h="1810764">
                <a:moveTo>
                  <a:pt x="0" y="0"/>
                </a:moveTo>
                <a:lnTo>
                  <a:pt x="1713436" y="0"/>
                </a:lnTo>
                <a:lnTo>
                  <a:pt x="1713436" y="1810764"/>
                </a:lnTo>
                <a:lnTo>
                  <a:pt x="0" y="1810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25888" y="852307"/>
            <a:ext cx="10260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72">
                <a:solidFill>
                  <a:srgbClr val="915833">
                    <a:alpha val="80000"/>
                  </a:srgbClr>
                </a:solidFill>
                <a:latin typeface="More Sugar"/>
                <a:ea typeface="More Sugar"/>
                <a:cs typeface="More Sugar"/>
                <a:sym typeface="More Sugar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2320" y="563050"/>
            <a:ext cx="15946635" cy="206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4"/>
              </a:lnSpc>
              <a:spcBef>
                <a:spcPct val="0"/>
              </a:spcBef>
            </a:pPr>
            <a:r>
              <a:rPr lang="en-US" sz="5996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STIPRINTI MOKINIO SAVIVALDUMĄ MOKANTIS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2929" y="3072646"/>
            <a:ext cx="17305418" cy="492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Pamokose kartu su mokiniais susitarti dėl mokymosi tikslų ir sėkmės kriterijų. 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Sudaryti galimybes mokiniams pasirinkti darbo būdus ar atsiskaitymo formas. 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Organizuoti individualius mokytojo ir mokinio pokalbius apie pažangą bent 1 kartą per pusmetį.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Naudojantis DI priemonėmis mokyti kritiškai vertinti pateikiamą informaciją.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013" y="8562340"/>
            <a:ext cx="16285250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Mokinys taps aktyviu ugdymo proceso dalyviu, o ne tik vykdytoju.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0478" y="691748"/>
            <a:ext cx="1311956" cy="1302414"/>
          </a:xfrm>
          <a:custGeom>
            <a:avLst/>
            <a:gdLst/>
            <a:ahLst/>
            <a:cxnLst/>
            <a:rect l="l" t="t" r="r" b="b"/>
            <a:pathLst>
              <a:path w="1311956" h="1302414">
                <a:moveTo>
                  <a:pt x="0" y="0"/>
                </a:moveTo>
                <a:lnTo>
                  <a:pt x="1311955" y="0"/>
                </a:lnTo>
                <a:lnTo>
                  <a:pt x="1311955" y="1302414"/>
                </a:lnTo>
                <a:lnTo>
                  <a:pt x="0" y="1302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211252" y="-4317703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21405" y="7798412"/>
            <a:ext cx="2672265" cy="2429332"/>
          </a:xfrm>
          <a:custGeom>
            <a:avLst/>
            <a:gdLst/>
            <a:ahLst/>
            <a:cxnLst/>
            <a:rect l="l" t="t" r="r" b="b"/>
            <a:pathLst>
              <a:path w="2672265" h="2429332">
                <a:moveTo>
                  <a:pt x="0" y="0"/>
                </a:moveTo>
                <a:lnTo>
                  <a:pt x="2672265" y="0"/>
                </a:lnTo>
                <a:lnTo>
                  <a:pt x="2672265" y="2429332"/>
                </a:lnTo>
                <a:lnTo>
                  <a:pt x="0" y="24293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03437" y="876230"/>
            <a:ext cx="10260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72">
                <a:solidFill>
                  <a:srgbClr val="915833">
                    <a:alpha val="80000"/>
                  </a:srgbClr>
                </a:solidFill>
                <a:latin typeface="More Sugar"/>
                <a:ea typeface="More Sugar"/>
                <a:cs typeface="More Sugar"/>
                <a:sym typeface="More Sugar"/>
              </a:rPr>
              <a:t>3.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35029" y="429443"/>
            <a:ext cx="1504839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VERTINTI NE TIK MOKYTOJO VEIKLĄ, BET IR MOKINIO PATIRTĮ PAMOKOJE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0478" y="3573463"/>
            <a:ext cx="17139673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Vykdant kolegialų pamokų stebėjimą, stebėti ne tik mokytojo veiklą, bet ir mokinių įsitraukimą, pasirinkimo galimybes, bendradarbiavimą. 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Numatyti bendrus kriterijus, rodančius, kad diferencijavimas ir įtrauktis yra pamokoje.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7075" y="7135772"/>
            <a:ext cx="17810153" cy="6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Vertinant pamoką bus atsižvelgiama į mokinio mokymosi patirtį.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87442"/>
            <a:ext cx="1311956" cy="1302414"/>
          </a:xfrm>
          <a:custGeom>
            <a:avLst/>
            <a:gdLst/>
            <a:ahLst/>
            <a:cxnLst/>
            <a:rect l="l" t="t" r="r" b="b"/>
            <a:pathLst>
              <a:path w="1311956" h="1302414">
                <a:moveTo>
                  <a:pt x="0" y="0"/>
                </a:moveTo>
                <a:lnTo>
                  <a:pt x="1311956" y="0"/>
                </a:lnTo>
                <a:lnTo>
                  <a:pt x="1311956" y="1302414"/>
                </a:lnTo>
                <a:lnTo>
                  <a:pt x="0" y="1302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63342" y="7715940"/>
            <a:ext cx="3161315" cy="2571060"/>
          </a:xfrm>
          <a:custGeom>
            <a:avLst/>
            <a:gdLst/>
            <a:ahLst/>
            <a:cxnLst/>
            <a:rect l="l" t="t" r="r" b="b"/>
            <a:pathLst>
              <a:path w="3161315" h="2571060">
                <a:moveTo>
                  <a:pt x="0" y="0"/>
                </a:moveTo>
                <a:lnTo>
                  <a:pt x="3161316" y="0"/>
                </a:lnTo>
                <a:lnTo>
                  <a:pt x="3161316" y="2571060"/>
                </a:lnTo>
                <a:lnTo>
                  <a:pt x="0" y="25710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71659" y="971924"/>
            <a:ext cx="10260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72">
                <a:solidFill>
                  <a:srgbClr val="915833">
                    <a:alpha val="80000"/>
                  </a:srgbClr>
                </a:solidFill>
                <a:latin typeface="More Sugar"/>
                <a:ea typeface="More Sugar"/>
                <a:cs typeface="More Sugar"/>
                <a:sym typeface="More Sugar"/>
              </a:rPr>
              <a:t>4.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546" y="787442"/>
            <a:ext cx="1828800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 spc="72" dirty="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STIPRINTI MOKYTOJŲ IR MOKINIŲ </a:t>
            </a:r>
            <a:r>
              <a:rPr lang="en-US" sz="6000" spc="72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BENDRADARBIAVIMĄ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5631" y="4261329"/>
            <a:ext cx="16756738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spc="4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Organizuoti klasės ir administracijos susitikimus mokinių nuomonei išgirsti.</a:t>
            </a:r>
          </a:p>
          <a:p>
            <a:pPr algn="l">
              <a:lnSpc>
                <a:spcPts val="4200"/>
              </a:lnSpc>
            </a:pPr>
            <a:r>
              <a:rPr lang="en-US" sz="3500" spc="4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spc="4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Aptarti ne tik mokymosi rezultatus, bet ir mokymosi procesą bei savijautą.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230" y="6790652"/>
            <a:ext cx="1401663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spc="4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Didės pasitikėjimas, bendradarbiavimas ir mokinių įsitraukimas.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2079" y="619978"/>
            <a:ext cx="1311956" cy="1302414"/>
          </a:xfrm>
          <a:custGeom>
            <a:avLst/>
            <a:gdLst/>
            <a:ahLst/>
            <a:cxnLst/>
            <a:rect l="l" t="t" r="r" b="b"/>
            <a:pathLst>
              <a:path w="1311956" h="1302414">
                <a:moveTo>
                  <a:pt x="0" y="0"/>
                </a:moveTo>
                <a:lnTo>
                  <a:pt x="1311956" y="0"/>
                </a:lnTo>
                <a:lnTo>
                  <a:pt x="1311956" y="1302414"/>
                </a:lnTo>
                <a:lnTo>
                  <a:pt x="0" y="1302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2393" y="3441943"/>
            <a:ext cx="16972209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spc="4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Sukurti aiškius pagarbaus bendravimo susitarimus. Susitarimus viešinti klasėse ir bendrose mokyklos erdvėse. </a:t>
            </a:r>
          </a:p>
          <a:p>
            <a:pPr algn="l">
              <a:lnSpc>
                <a:spcPts val="4200"/>
              </a:lnSpc>
            </a:pPr>
            <a:endParaRPr lang="en-US" sz="3500" spc="4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spc="4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Pastebėti ir viešinti pagarbaus elgesio pavyzdžius. </a:t>
            </a:r>
          </a:p>
          <a:p>
            <a:pPr algn="l">
              <a:lnSpc>
                <a:spcPts val="4200"/>
              </a:lnSpc>
            </a:pPr>
            <a:endParaRPr lang="en-US" sz="3500" spc="4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spc="4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Organizuoti renginius, skatinančius bendradarbiavimą tarp skirtingų klasių ir amžiaus grupių mokinių.</a:t>
            </a:r>
          </a:p>
        </p:txBody>
      </p:sp>
      <p:sp>
        <p:nvSpPr>
          <p:cNvPr id="5" name="Freeform 5"/>
          <p:cNvSpPr/>
          <p:nvPr/>
        </p:nvSpPr>
        <p:spPr>
          <a:xfrm>
            <a:off x="14017828" y="4019669"/>
            <a:ext cx="2069222" cy="1888636"/>
          </a:xfrm>
          <a:custGeom>
            <a:avLst/>
            <a:gdLst/>
            <a:ahLst/>
            <a:cxnLst/>
            <a:rect l="l" t="t" r="r" b="b"/>
            <a:pathLst>
              <a:path w="2069222" h="1888636">
                <a:moveTo>
                  <a:pt x="0" y="0"/>
                </a:moveTo>
                <a:lnTo>
                  <a:pt x="2069222" y="0"/>
                </a:lnTo>
                <a:lnTo>
                  <a:pt x="2069222" y="1888636"/>
                </a:lnTo>
                <a:lnTo>
                  <a:pt x="0" y="18886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55039" y="804460"/>
            <a:ext cx="10260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72">
                <a:solidFill>
                  <a:srgbClr val="915833">
                    <a:alpha val="80000"/>
                  </a:srgbClr>
                </a:solidFill>
                <a:latin typeface="More Sugar"/>
                <a:ea typeface="More Sugar"/>
                <a:cs typeface="More Sugar"/>
                <a:sym typeface="More Sugar"/>
              </a:rPr>
              <a:t>5.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4510" y="619978"/>
            <a:ext cx="1491479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 spc="72" dirty="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SUSITARTI DĖL BENDRŲ PAGARBAUS </a:t>
            </a:r>
            <a:r>
              <a:rPr lang="en-US" sz="6000" spc="72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ELGESIO KRITERIJŲ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9101" y="8168908"/>
            <a:ext cx="1685259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spc="4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Visi bendruomenės nariai vienodžiau supras, kokio elgesio tikimasi. Pagarbus bendravimas taps matoma ir vertinama mokyklos kultūros dalimi.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9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115833" y="-562927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1024833" y="2298188"/>
            <a:ext cx="20337667" cy="741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b="1" spc="57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MOKYKLOJE:</a:t>
            </a:r>
          </a:p>
          <a:p>
            <a:pPr algn="ctr">
              <a:lnSpc>
                <a:spcPts val="5760"/>
              </a:lnSpc>
              <a:spcBef>
                <a:spcPct val="0"/>
              </a:spcBef>
            </a:pPr>
            <a:endParaRPr lang="en-US" sz="4800" b="1" spc="57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spc="5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VERTYBĖS IR PROCESAI YRA STIPRIOJI SRITIS</a:t>
            </a:r>
            <a:endParaRPr lang="en-US" sz="4800" spc="57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spc="5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TAČIAU MOKINIO PATIRTIS – SILPNOJI.</a:t>
            </a:r>
            <a:endParaRPr lang="en-US" sz="4800" spc="57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ctr">
              <a:lnSpc>
                <a:spcPts val="5760"/>
              </a:lnSpc>
              <a:spcBef>
                <a:spcPct val="0"/>
              </a:spcBef>
            </a:pPr>
            <a:endParaRPr lang="en-US" sz="4800" spc="57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b="1" spc="57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PAGRINDINIS IŠŠŪKIS: </a:t>
            </a:r>
          </a:p>
          <a:p>
            <a:pPr algn="ctr">
              <a:lnSpc>
                <a:spcPts val="5760"/>
              </a:lnSpc>
              <a:spcBef>
                <a:spcPct val="0"/>
              </a:spcBef>
            </a:pPr>
            <a:endParaRPr lang="en-US" sz="4800" b="1" spc="57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spc="5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SUMAŽINTI ATOTRŪKĮ TARP</a:t>
            </a:r>
            <a:endParaRPr lang="en-US" sz="4800" spc="57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spc="5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TO, KAS PLANUOJAMA IR DAROMA, </a:t>
            </a:r>
          </a:p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4800" spc="5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BEI TO, KĄ MOKINYS IŠ TIKRŲJŲ PATIRIA.</a:t>
            </a:r>
            <a:endParaRPr lang="en-US" sz="4800" spc="57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90800" y="612161"/>
            <a:ext cx="14023100" cy="95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300" spc="75" dirty="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GALUTINĖ LYGINAMOJI IŠVADA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23448" y="-444316"/>
            <a:ext cx="3144100" cy="2189437"/>
          </a:xfrm>
          <a:custGeom>
            <a:avLst/>
            <a:gdLst/>
            <a:ahLst/>
            <a:cxnLst/>
            <a:rect l="l" t="t" r="r" b="b"/>
            <a:pathLst>
              <a:path w="3144100" h="2189437">
                <a:moveTo>
                  <a:pt x="0" y="0"/>
                </a:moveTo>
                <a:lnTo>
                  <a:pt x="3144100" y="0"/>
                </a:lnTo>
                <a:lnTo>
                  <a:pt x="3144100" y="2189437"/>
                </a:lnTo>
                <a:lnTo>
                  <a:pt x="0" y="21894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912622" y="727220"/>
            <a:ext cx="11669564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99"/>
              </a:lnSpc>
            </a:pPr>
            <a:r>
              <a:rPr lang="en-US" sz="7499" spc="89">
                <a:solidFill>
                  <a:srgbClr val="915833">
                    <a:alpha val="80000"/>
                  </a:srgbClr>
                </a:solidFill>
                <a:latin typeface="Lora"/>
                <a:ea typeface="Lora"/>
                <a:cs typeface="Lora"/>
                <a:sym typeface="Lora"/>
              </a:rPr>
              <a:t>PAGARBA IR SANTYKIAI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8972333" y="-562927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6064213" y="3210056"/>
            <a:ext cx="8886690" cy="13503484"/>
          </a:xfrm>
          <a:custGeom>
            <a:avLst/>
            <a:gdLst/>
            <a:ahLst/>
            <a:cxnLst/>
            <a:rect l="l" t="t" r="r" b="b"/>
            <a:pathLst>
              <a:path w="8886690" h="13503484">
                <a:moveTo>
                  <a:pt x="0" y="0"/>
                </a:moveTo>
                <a:lnTo>
                  <a:pt x="8886690" y="0"/>
                </a:lnTo>
                <a:lnTo>
                  <a:pt x="8886690" y="13503484"/>
                </a:lnTo>
                <a:lnTo>
                  <a:pt x="0" y="135034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l="-27035" r="-27035"/>
            </a:stretch>
          </a:blipFill>
        </p:spPr>
      </p:sp>
      <p:sp>
        <p:nvSpPr>
          <p:cNvPr id="7" name="Freeform 7"/>
          <p:cNvSpPr/>
          <p:nvPr/>
        </p:nvSpPr>
        <p:spPr>
          <a:xfrm rot="4055964">
            <a:off x="-2075672" y="4102287"/>
            <a:ext cx="3542304" cy="2832332"/>
          </a:xfrm>
          <a:custGeom>
            <a:avLst/>
            <a:gdLst/>
            <a:ahLst/>
            <a:cxnLst/>
            <a:rect l="l" t="t" r="r" b="b"/>
            <a:pathLst>
              <a:path w="3542304" h="2832332">
                <a:moveTo>
                  <a:pt x="0" y="0"/>
                </a:moveTo>
                <a:lnTo>
                  <a:pt x="3542304" y="0"/>
                </a:lnTo>
                <a:lnTo>
                  <a:pt x="3542304" y="2832333"/>
                </a:lnTo>
                <a:lnTo>
                  <a:pt x="0" y="28323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729721" y="3380137"/>
            <a:ext cx="15931055" cy="328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80"/>
              </a:lnSpc>
              <a:spcBef>
                <a:spcPct val="0"/>
              </a:spcBef>
            </a:pPr>
            <a:r>
              <a:rPr lang="en-US" sz="3700" b="1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Es</a:t>
            </a:r>
            <a:r>
              <a:rPr lang="en-US" sz="370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minis </a:t>
            </a:r>
            <a:r>
              <a:rPr lang="en-US" sz="370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suvokimo</a:t>
            </a:r>
            <a:r>
              <a:rPr lang="en-US" sz="370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0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skirtumas</a:t>
            </a:r>
            <a:r>
              <a:rPr lang="en-US" sz="370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​</a:t>
            </a:r>
            <a:r>
              <a:rPr lang="en-US" sz="3700" b="1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.</a:t>
            </a:r>
            <a:endParaRPr lang="en-US" sz="3700" b="1" u="none" strike="noStrike" dirty="0">
              <a:solidFill>
                <a:srgbClr val="1C0E04"/>
              </a:solidFill>
              <a:latin typeface="Lora"/>
              <a:ea typeface="Playpen Sans Bold"/>
              <a:cs typeface="Lora Bold"/>
            </a:endParaRPr>
          </a:p>
          <a:p>
            <a:pPr marL="0" lvl="0" indent="0" algn="l">
              <a:lnSpc>
                <a:spcPts val="5180"/>
              </a:lnSpc>
              <a:spcBef>
                <a:spcPct val="0"/>
              </a:spcBef>
            </a:pPr>
            <a:endParaRPr lang="en-US" sz="3700" b="1" u="none" strike="noStrike">
              <a:solidFill>
                <a:srgbClr val="1C0E04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Mokiniai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ir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tėvai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santykius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vertina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pozityviai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(~79–86%),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tačiau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mokytojai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kasdienėje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praktikoje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mato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daug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daugiau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700" u="none" strike="noStrike" dirty="0" err="1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problemų</a:t>
            </a:r>
            <a:r>
              <a:rPr lang="en-US" sz="3700" u="none" strike="noStrike" dirty="0">
                <a:solidFill>
                  <a:srgbClr val="1C0E04"/>
                </a:solidFill>
                <a:latin typeface="Lora"/>
                <a:ea typeface="Lora"/>
                <a:cs typeface="Lora"/>
                <a:sym typeface="Lora"/>
              </a:rPr>
              <a:t> (23–67%).​</a:t>
            </a:r>
            <a:endParaRPr lang="en-US" sz="3700" u="none" strike="noStrike" dirty="0">
              <a:solidFill>
                <a:srgbClr val="1C0E04"/>
              </a:solidFill>
              <a:latin typeface="Lora"/>
              <a:ea typeface="Lora"/>
              <a:cs typeface="Lora"/>
            </a:endParaRPr>
          </a:p>
          <a:p>
            <a:pPr marL="0" lvl="0" indent="0" algn="l">
              <a:lnSpc>
                <a:spcPts val="5180"/>
              </a:lnSpc>
              <a:spcBef>
                <a:spcPct val="0"/>
              </a:spcBef>
            </a:pPr>
            <a:endParaRPr lang="en-US" sz="3700" u="none" strike="noStrike">
              <a:solidFill>
                <a:srgbClr val="1C0E0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1898" y="6995358"/>
            <a:ext cx="15704204" cy="195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50" b="1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Pagarb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os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vertybės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deklaruojamos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tačiau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realus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elgesys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ne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visada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atitinka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lūkesčius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—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skirtingos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grupės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remiasi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skirtinga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patirtim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​</a:t>
            </a:r>
            <a:r>
              <a:rPr lang="en-US" sz="3650" b="1" u="none" strike="noStrike" dirty="0" err="1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i</a:t>
            </a:r>
            <a:r>
              <a:rPr lang="en-US" sz="3650" b="1" u="none" strike="noStrike" dirty="0">
                <a:solidFill>
                  <a:srgbClr val="1C0E04"/>
                </a:solidFill>
                <a:latin typeface="Lora Bold"/>
                <a:ea typeface="Lora Bold"/>
                <a:cs typeface="Lora Bold"/>
                <a:sym typeface="Lora Bold"/>
              </a:rPr>
              <a:t>.</a:t>
            </a:r>
            <a:endParaRPr lang="en-US" sz="3650" b="1" u="none" strike="noStrike" dirty="0">
              <a:solidFill>
                <a:srgbClr val="1C0E04"/>
              </a:solidFill>
              <a:latin typeface="Lora Bold"/>
              <a:ea typeface="Lora Bold"/>
              <a:cs typeface="Lora Bold"/>
            </a:endParaRPr>
          </a:p>
          <a:p>
            <a:pPr marL="0" lvl="0" indent="0" algn="ctr">
              <a:lnSpc>
                <a:spcPts val="5179"/>
              </a:lnSpc>
              <a:spcBef>
                <a:spcPct val="0"/>
              </a:spcBef>
            </a:pPr>
            <a:endParaRPr lang="en-US" sz="3699" b="1" u="none" strike="noStrike">
              <a:solidFill>
                <a:srgbClr val="1C0E0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8179" y="467183"/>
            <a:ext cx="16349875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0"/>
              </a:lnSpc>
            </a:pPr>
            <a:r>
              <a:rPr lang="en-US" sz="7100" spc="85">
                <a:solidFill>
                  <a:srgbClr val="915833">
                    <a:alpha val="80000"/>
                  </a:srgbClr>
                </a:solidFill>
                <a:latin typeface="Lora"/>
                <a:ea typeface="Lora"/>
                <a:cs typeface="Lora"/>
                <a:sym typeface="Lora"/>
              </a:rPr>
              <a:t>MOKINIŲ MOTYVACIJA IR EMOCINĖ SAVIJAUTA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8972333" y="-562927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971333" y="7747535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9058" y="3057983"/>
            <a:ext cx="13264010" cy="59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9"/>
              </a:lnSpc>
              <a:spcBef>
                <a:spcPct val="0"/>
              </a:spcBef>
            </a:pPr>
            <a:r>
              <a:rPr lang="en-US" sz="3699" b="1" spc="44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Visos grupės sutaria: motyvacija — silpna sritis.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284" y="2867138"/>
            <a:ext cx="8847570" cy="80768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044490" y="9578821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93935" y="9578821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69213" y="9578821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11" name="Freeform 11"/>
          <p:cNvSpPr/>
          <p:nvPr/>
        </p:nvSpPr>
        <p:spPr>
          <a:xfrm rot="-5400000">
            <a:off x="1123733" y="7899935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7365" y="4666773"/>
            <a:ext cx="9192269" cy="283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4"/>
              </a:lnSpc>
            </a:pPr>
            <a:r>
              <a:rPr lang="en-US" sz="406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Mokiniai ją vertina blogiausiai (tik 28% eina su džiaugsmu į mokyklą), tėvai — švelniau (~49%), mokytojai problemą mato per elgesį (~42% vengia iššūkių).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9994" y="8524474"/>
            <a:ext cx="8420706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Bendra tendencija: emocinis ryšys su mokykla yra nepakankamas.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0124" y="612929"/>
            <a:ext cx="17109133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</a:pPr>
            <a:r>
              <a:rPr lang="en-US" sz="7499" spc="89">
                <a:solidFill>
                  <a:srgbClr val="915833">
                    <a:alpha val="80000"/>
                  </a:srgbClr>
                </a:solidFill>
                <a:latin typeface="Lora"/>
                <a:ea typeface="Lora"/>
                <a:cs typeface="Lora"/>
                <a:sym typeface="Lora"/>
              </a:rPr>
              <a:t>MOKYMOSI SAVIVALDUMAS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4971833" y="8278454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4812" y="2641647"/>
            <a:ext cx="10369340" cy="740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Labiausiai sutampanti sritis.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Planuoja mokymąsi su mokytoju tik ~38,7% mokinių, tėvai mano ~50,6%, mokytojai vertina, kad mokiniai geba planuoti tik ~35,6%.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Visi vertinimai žemi, skirtumai tarp grupių nedideli. Savivaldus mokymasis nėra pakankamai išvystytas — mokinys išlieka labiau mokymo objektas nei subjektas.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284" y="890414"/>
            <a:ext cx="8607050" cy="101575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594730" y="9614473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23919" y="9614473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48998" y="9614473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972333" y="-562927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971333" y="7747535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6824" y="44735"/>
            <a:ext cx="18304824" cy="219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4"/>
              </a:lnSpc>
            </a:pPr>
            <a:r>
              <a:rPr lang="en-US" sz="6296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MOKYMO INDIVIDUALIZAVIMAS (DIFERENCIJAVIMAS)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2631" y="2851223"/>
            <a:ext cx="9688924" cy="687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3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Didžiausias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neatitikimas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visoje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analizėje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.</a:t>
            </a:r>
          </a:p>
          <a:p>
            <a:pPr algn="l">
              <a:lnSpc>
                <a:spcPts val="4903"/>
              </a:lnSpc>
              <a:spcBef>
                <a:spcPct val="0"/>
              </a:spcBef>
            </a:pPr>
            <a:endParaRPr lang="en-US" sz="3502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4903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Mokytojai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beveik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100%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teigia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kad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atsižvelgia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į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mokinių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poreikius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tačiau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mokiniai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sako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kad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užduočių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pasirinkimas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minimalus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(33,8%)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ir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tėvai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(39,5%)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diferencijavimo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beveik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nejaučia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l">
              <a:lnSpc>
                <a:spcPts val="4903"/>
              </a:lnSpc>
              <a:spcBef>
                <a:spcPct val="0"/>
              </a:spcBef>
            </a:pPr>
            <a:endParaRPr lang="en-US" sz="350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903"/>
              </a:lnSpc>
              <a:spcBef>
                <a:spcPct val="0"/>
              </a:spcBef>
            </a:pP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Diferencijavimas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vyksta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formaliai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(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planavime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), bet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nepakankamai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atsiskleidžia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mokinio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patirtyje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.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Problema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ne tik „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daroma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ar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ne", bet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ar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mokinys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tai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pastebi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ir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patiria</a:t>
            </a: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.</a:t>
            </a: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100" y="2231040"/>
            <a:ext cx="8886485" cy="80951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556455" y="3861110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24159" y="5844158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67192" y="7832407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972333" y="-562927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971333" y="7747535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6893" y="3361562"/>
            <a:ext cx="10249713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Sistema veikia — bet ne su mokiniu.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Mokytojai  (100%) ir tėvai (98,7%) aktyviai seka pažangą, tačiau su pačiais mokiniais sėkmės aptariamos tik 46% atvejų.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Mokinys ne visada įtraukiamas į refleksiją. Trūksta dialogo „mokytojas–mokinys" - sistema labiau funkcionuoja tarp mokytojo ir tėvų.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877" y="1367896"/>
            <a:ext cx="8956792" cy="972993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330796" y="1782152"/>
            <a:ext cx="937745" cy="1336165"/>
          </a:xfrm>
          <a:custGeom>
            <a:avLst/>
            <a:gdLst/>
            <a:ahLst/>
            <a:cxnLst/>
            <a:rect l="l" t="t" r="r" b="b"/>
            <a:pathLst>
              <a:path w="937745" h="1336165">
                <a:moveTo>
                  <a:pt x="0" y="0"/>
                </a:moveTo>
                <a:lnTo>
                  <a:pt x="937745" y="0"/>
                </a:lnTo>
                <a:lnTo>
                  <a:pt x="937745" y="1336165"/>
                </a:lnTo>
                <a:lnTo>
                  <a:pt x="0" y="13361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445402"/>
            <a:ext cx="16745777" cy="105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4"/>
              </a:lnSpc>
            </a:pPr>
            <a:r>
              <a:rPr lang="en-US" sz="6196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MOKINIŲ PAŽANGA IR GRĮŽTAMASIS RYŠYS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14347" y="2993789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29927" y="2993789"/>
            <a:ext cx="267704" cy="4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80091" y="6311109"/>
            <a:ext cx="274902" cy="44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sz="26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971833" y="8278454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11928" y="2094535"/>
            <a:ext cx="1698529" cy="1698529"/>
          </a:xfrm>
          <a:custGeom>
            <a:avLst/>
            <a:gdLst/>
            <a:ahLst/>
            <a:cxnLst/>
            <a:rect l="l" t="t" r="r" b="b"/>
            <a:pathLst>
              <a:path w="1698529" h="1698529">
                <a:moveTo>
                  <a:pt x="0" y="0"/>
                </a:moveTo>
                <a:lnTo>
                  <a:pt x="1698530" y="0"/>
                </a:lnTo>
                <a:lnTo>
                  <a:pt x="1698530" y="1698529"/>
                </a:lnTo>
                <a:lnTo>
                  <a:pt x="0" y="16985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37749" y="2193058"/>
            <a:ext cx="1799597" cy="1600006"/>
          </a:xfrm>
          <a:custGeom>
            <a:avLst/>
            <a:gdLst/>
            <a:ahLst/>
            <a:cxnLst/>
            <a:rect l="l" t="t" r="r" b="b"/>
            <a:pathLst>
              <a:path w="1799597" h="1600006">
                <a:moveTo>
                  <a:pt x="0" y="0"/>
                </a:moveTo>
                <a:lnTo>
                  <a:pt x="1799598" y="0"/>
                </a:lnTo>
                <a:lnTo>
                  <a:pt x="1799598" y="1600006"/>
                </a:lnTo>
                <a:lnTo>
                  <a:pt x="0" y="16000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775132" y="6581964"/>
            <a:ext cx="353979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C0E04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Literature 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2996" y="379032"/>
            <a:ext cx="16917263" cy="330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4"/>
              </a:lnSpc>
            </a:pPr>
            <a:r>
              <a:rPr lang="en-US" sz="6296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KARJEROS UGDYMAS IR SKAITMENINIS MOKYMASIS</a:t>
            </a:r>
          </a:p>
          <a:p>
            <a:pPr algn="ctr">
              <a:lnSpc>
                <a:spcPts val="8814"/>
              </a:lnSpc>
            </a:pPr>
            <a:endParaRPr lang="en-US" sz="6296">
              <a:solidFill>
                <a:srgbClr val="9158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4777" y="4037394"/>
            <a:ext cx="7178910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Karjeros ugdymas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Mokiniai gauna aiškią informaciją (50,3%) ir tėvai (56,6%) vertina panašiai — nuosekliai vidutiniškai.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Sritis nėra kritinė, tačiau trūksta sistemingumo ir aiškumo.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52127" y="4122927"/>
            <a:ext cx="7618131" cy="561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Skaitmeninis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mokymasis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ir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DI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naudoja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~40%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mokinių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kritiškai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pateiktą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informaciją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vertina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~49%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mokinių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tėvai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DI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naudoja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— 35%.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Naudojimas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ribotas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kompetencijos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neišplėtotos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—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mokymasis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dar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nėra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adaptuotas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šiuolaikiniams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įrankiams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972333" y="-562927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971333" y="7747535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4" y="0"/>
                </a:lnTo>
                <a:lnTo>
                  <a:pt x="8344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79991" y="488468"/>
            <a:ext cx="16756618" cy="107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4"/>
              </a:lnSpc>
              <a:spcBef>
                <a:spcPct val="0"/>
              </a:spcBef>
            </a:pPr>
            <a:r>
              <a:rPr lang="en-US" sz="6296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APIBENDRINTOS LYGINAMOSIOS ĮŽVALGOS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3173" y="2959930"/>
            <a:ext cx="10823895" cy="369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Didžiausias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sutapimas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—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prioritetinės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sritys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Mokinių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savivaldumas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—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silpnas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Motyvacija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—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silpna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Karjeros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ugdymas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—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vidutinis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 —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silpnas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05894" y="4615098"/>
            <a:ext cx="9092684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Didžiausi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skirtumai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—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reikia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pokyčių</a:t>
            </a:r>
            <a:r>
              <a:rPr lang="en-US" sz="35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Individualizavimas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Santykiai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ir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pagarba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55650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Mokinio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įtraukimas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į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pažangos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aptarimą</a:t>
            </a:r>
            <a:r>
              <a:rPr lang="en-US" sz="3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35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6070" y="8512922"/>
            <a:ext cx="1527364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Esminė sisteminė problema: mokytojas mato „darau", mokinys sako „nepatiriu". Sistema stipri planavime, bet ne visada „pasiekia" mokinį.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957665" y="-5537801"/>
            <a:ext cx="8344335" cy="8229600"/>
          </a:xfrm>
          <a:custGeom>
            <a:avLst/>
            <a:gdLst/>
            <a:ahLst/>
            <a:cxnLst/>
            <a:rect l="l" t="t" r="r" b="b"/>
            <a:pathLst>
              <a:path w="8344335" h="8229600">
                <a:moveTo>
                  <a:pt x="0" y="0"/>
                </a:moveTo>
                <a:lnTo>
                  <a:pt x="8344335" y="0"/>
                </a:lnTo>
                <a:lnTo>
                  <a:pt x="83443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32159" y="3774532"/>
            <a:ext cx="1637026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9600" spc="7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SIŪLYMAI</a:t>
            </a:r>
            <a:r>
              <a:rPr lang="en-US" sz="5850" spc="70" dirty="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9600" spc="70">
                <a:solidFill>
                  <a:srgbClr val="915833"/>
                </a:solidFill>
                <a:latin typeface="Lora"/>
                <a:ea typeface="Lora"/>
                <a:cs typeface="Lora"/>
                <a:sym typeface="Lora"/>
              </a:rPr>
              <a:t>POKYČIAMS</a:t>
            </a:r>
            <a:endParaRPr lang="en-US" sz="9600" spc="70">
              <a:solidFill>
                <a:srgbClr val="915833"/>
              </a:solidFill>
              <a:latin typeface="Lora"/>
              <a:ea typeface="Lora"/>
              <a:cs typeface="Lora"/>
            </a:endParaRPr>
          </a:p>
          <a:p>
            <a:pPr algn="ctr">
              <a:lnSpc>
                <a:spcPts val="6530"/>
              </a:lnSpc>
              <a:spcBef>
                <a:spcPct val="0"/>
              </a:spcBef>
            </a:pPr>
            <a:endParaRPr lang="en-US" sz="5850" spc="70">
              <a:solidFill>
                <a:srgbClr val="9158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5851" y="6516646"/>
            <a:ext cx="3542071" cy="3770354"/>
          </a:xfrm>
          <a:custGeom>
            <a:avLst/>
            <a:gdLst/>
            <a:ahLst/>
            <a:cxnLst/>
            <a:rect l="l" t="t" r="r" b="b"/>
            <a:pathLst>
              <a:path w="2446044" h="2423807">
                <a:moveTo>
                  <a:pt x="0" y="0"/>
                </a:moveTo>
                <a:lnTo>
                  <a:pt x="2446044" y="0"/>
                </a:lnTo>
                <a:lnTo>
                  <a:pt x="2446044" y="2423807"/>
                </a:lnTo>
                <a:lnTo>
                  <a:pt x="0" y="2423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40608" y="6495186"/>
            <a:ext cx="4599984" cy="3791814"/>
          </a:xfrm>
          <a:custGeom>
            <a:avLst/>
            <a:gdLst/>
            <a:ahLst/>
            <a:cxnLst/>
            <a:rect l="l" t="t" r="r" b="b"/>
            <a:pathLst>
              <a:path w="2799368" h="2789732">
                <a:moveTo>
                  <a:pt x="0" y="0"/>
                </a:moveTo>
                <a:lnTo>
                  <a:pt x="2799368" y="0"/>
                </a:lnTo>
                <a:lnTo>
                  <a:pt x="2799368" y="2789732"/>
                </a:lnTo>
                <a:lnTo>
                  <a:pt x="0" y="27897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Custom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Mokinių, tėvų ir mokytojų apklausų atsakymųpalyginimas — akcentuojant ne skaičius, obendras tendencijas ir jų reikšmę.​</dc:title>
  <cp:lastModifiedBy>Mokyklos Biblioteka</cp:lastModifiedBy>
  <cp:revision>102</cp:revision>
  <dcterms:created xsi:type="dcterms:W3CDTF">2006-08-16T00:00:00Z</dcterms:created>
  <dcterms:modified xsi:type="dcterms:W3CDTF">2026-06-19T10:19:10Z</dcterms:modified>
  <dc:identifier>DAHMzyR3GBw</dc:identifier>
</cp:coreProperties>
</file>