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8288000" cy="10287000"/>
  <p:notesSz cx="6858000" cy="9144000"/>
  <p:embeddedFontLst>
    <p:embeddedFont>
      <p:font typeface="Lora" pitchFamily="2" charset="0"/>
      <p:regular r:id="rId17"/>
      <p:bold r:id="rId18"/>
      <p:italic r:id="rId19"/>
      <p:boldItalic r:id="rId20"/>
    </p:embeddedFont>
    <p:embeddedFont>
      <p:font typeface="Lora Bold" pitchFamily="2" charset="0"/>
      <p:regular r:id="rId21"/>
      <p:bold r:id="rId22"/>
    </p:embeddedFont>
    <p:embeddedFont>
      <p:font typeface="More Sugar" panose="020B0604020202020204" charset="0"/>
      <p:regular r:id="rId23"/>
    </p:embeddedFont>
    <p:embeddedFont>
      <p:font typeface="Open Sans" panose="020B0606030504020204" pitchFamily="34" charset="0"/>
      <p:regular r:id="rId24"/>
      <p:bold r:id="rId25"/>
      <p:italic r:id="rId26"/>
      <p:boldItalic r:id="rId27"/>
    </p:embeddedFont>
    <p:embeddedFont>
      <p:font typeface="Playpen Sans Bold" panose="020B0604020202020204" charset="0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358BA4-C0E7-C47D-5D35-0A8E441A3C0A}" v="11" dt="2026-06-19T09:03:04.085"/>
    <p1510:client id="{F5D30217-625D-A703-0EA5-BA2314561082}" v="196" dt="2026-06-18T08:38:25.3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398" y="1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sv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sv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svg"/><Relationship Id="rId4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13087133" y="-4358028"/>
            <a:ext cx="8344335" cy="8229600"/>
          </a:xfrm>
          <a:custGeom>
            <a:avLst/>
            <a:gdLst/>
            <a:ahLst/>
            <a:cxnLst/>
            <a:rect l="l" t="t" r="r" b="b"/>
            <a:pathLst>
              <a:path w="8344335" h="8229600">
                <a:moveTo>
                  <a:pt x="0" y="0"/>
                </a:moveTo>
                <a:lnTo>
                  <a:pt x="8344334" y="0"/>
                </a:lnTo>
                <a:lnTo>
                  <a:pt x="834433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5400000">
            <a:off x="1785143" y="8609192"/>
            <a:ext cx="8344335" cy="8229600"/>
          </a:xfrm>
          <a:custGeom>
            <a:avLst/>
            <a:gdLst/>
            <a:ahLst/>
            <a:cxnLst/>
            <a:rect l="l" t="t" r="r" b="b"/>
            <a:pathLst>
              <a:path w="8344335" h="8229600">
                <a:moveTo>
                  <a:pt x="0" y="0"/>
                </a:moveTo>
                <a:lnTo>
                  <a:pt x="8344334" y="0"/>
                </a:lnTo>
                <a:lnTo>
                  <a:pt x="834433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5400000">
            <a:off x="-5780053" y="-6387202"/>
            <a:ext cx="8344335" cy="8229600"/>
          </a:xfrm>
          <a:custGeom>
            <a:avLst/>
            <a:gdLst/>
            <a:ahLst/>
            <a:cxnLst/>
            <a:rect l="l" t="t" r="r" b="b"/>
            <a:pathLst>
              <a:path w="8344335" h="8229600">
                <a:moveTo>
                  <a:pt x="0" y="0"/>
                </a:moveTo>
                <a:lnTo>
                  <a:pt x="8344335" y="0"/>
                </a:lnTo>
                <a:lnTo>
                  <a:pt x="834433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1053546">
            <a:off x="15403676" y="259463"/>
            <a:ext cx="2070399" cy="2268365"/>
          </a:xfrm>
          <a:custGeom>
            <a:avLst/>
            <a:gdLst/>
            <a:ahLst/>
            <a:cxnLst/>
            <a:rect l="l" t="t" r="r" b="b"/>
            <a:pathLst>
              <a:path w="2070399" h="2268365">
                <a:moveTo>
                  <a:pt x="0" y="0"/>
                </a:moveTo>
                <a:lnTo>
                  <a:pt x="2070398" y="0"/>
                </a:lnTo>
                <a:lnTo>
                  <a:pt x="2070398" y="2268365"/>
                </a:lnTo>
                <a:lnTo>
                  <a:pt x="0" y="22683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 rot="-866709">
            <a:off x="575631" y="8261892"/>
            <a:ext cx="1687406" cy="2169143"/>
          </a:xfrm>
          <a:custGeom>
            <a:avLst/>
            <a:gdLst/>
            <a:ahLst/>
            <a:cxnLst/>
            <a:rect l="l" t="t" r="r" b="b"/>
            <a:pathLst>
              <a:path w="1687406" h="2169143">
                <a:moveTo>
                  <a:pt x="0" y="0"/>
                </a:moveTo>
                <a:lnTo>
                  <a:pt x="1687406" y="0"/>
                </a:lnTo>
                <a:lnTo>
                  <a:pt x="1687406" y="2169143"/>
                </a:lnTo>
                <a:lnTo>
                  <a:pt x="0" y="216914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8" name="TextBox 8"/>
          <p:cNvSpPr txBox="1"/>
          <p:nvPr/>
        </p:nvSpPr>
        <p:spPr>
          <a:xfrm>
            <a:off x="529421" y="3112457"/>
            <a:ext cx="17238590" cy="4390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862"/>
              </a:lnSpc>
            </a:pPr>
            <a:r>
              <a:rPr lang="en-US" sz="5700" b="1" spc="68" dirty="0">
                <a:solidFill>
                  <a:srgbClr val="915833">
                    <a:alpha val="80000"/>
                  </a:srgbClr>
                </a:solidFill>
                <a:latin typeface="Lora Bold"/>
                <a:ea typeface="Lora Bold"/>
                <a:cs typeface="Lora Bold"/>
                <a:sym typeface="Lora Bold"/>
              </a:rPr>
              <a:t>MOKINIŲ, TĖVŲ I</a:t>
            </a:r>
            <a:r>
              <a:rPr lang="en-US" sz="5700" b="1" u="none" strike="noStrike" spc="68" dirty="0">
                <a:solidFill>
                  <a:srgbClr val="915833">
                    <a:alpha val="80000"/>
                  </a:srgbClr>
                </a:solidFill>
                <a:latin typeface="Lora Bold"/>
                <a:ea typeface="Lora Bold"/>
                <a:cs typeface="Lora Bold"/>
                <a:sym typeface="Lora Bold"/>
              </a:rPr>
              <a:t>R MOKYTOJŲ APKLAUSŲ ATSAKYMŲ PALYGINIMAS — AKCENTUOJANT NE SKAIČIUS, O BENDRAS TENDENCIJAS IR JŲ </a:t>
            </a:r>
            <a:r>
              <a:rPr lang="en-US" sz="5700" b="1" u="none" strike="noStrike" spc="68">
                <a:solidFill>
                  <a:srgbClr val="915833">
                    <a:alpha val="80000"/>
                  </a:srgbClr>
                </a:solidFill>
                <a:latin typeface="Lora Bold"/>
                <a:ea typeface="Lora Bold"/>
                <a:cs typeface="Lora Bold"/>
                <a:sym typeface="Lora Bold"/>
              </a:rPr>
              <a:t>REIKŠMĘ​</a:t>
            </a:r>
          </a:p>
          <a:p>
            <a:pPr algn="ctr">
              <a:lnSpc>
                <a:spcPts val="6862"/>
              </a:lnSpc>
            </a:pPr>
            <a:r>
              <a:rPr lang="en-US" sz="5700" b="1" spc="68">
                <a:solidFill>
                  <a:srgbClr val="915833">
                    <a:alpha val="80000"/>
                  </a:srgbClr>
                </a:solidFill>
                <a:latin typeface="Lora Bold"/>
                <a:ea typeface="Lora Bold"/>
                <a:cs typeface="Lora Bold"/>
              </a:rPr>
              <a:t>2025-2026 m. m.</a:t>
            </a:r>
            <a:endParaRPr lang="en-US" sz="5700" b="1" spc="68" dirty="0">
              <a:solidFill>
                <a:srgbClr val="915833">
                  <a:alpha val="80000"/>
                </a:srgbClr>
              </a:solidFill>
              <a:latin typeface="Lora Bold"/>
              <a:ea typeface="Lora Bold"/>
              <a:cs typeface="Lora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653794" y="8312369"/>
            <a:ext cx="6910236" cy="5556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50"/>
              </a:lnSpc>
            </a:pPr>
            <a:r>
              <a:rPr lang="en-US" sz="3500" b="1" spc="42">
                <a:solidFill>
                  <a:srgbClr val="915833"/>
                </a:solidFill>
                <a:latin typeface="Lora Bold"/>
                <a:ea typeface="Lora Bold"/>
                <a:cs typeface="Lora Bold"/>
                <a:sym typeface="Lora Bold"/>
              </a:rPr>
              <a:t>Mokyklos įsivertinimo grupė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51192" y="548207"/>
            <a:ext cx="1311956" cy="1302414"/>
          </a:xfrm>
          <a:custGeom>
            <a:avLst/>
            <a:gdLst/>
            <a:ahLst/>
            <a:cxnLst/>
            <a:rect l="l" t="t" r="r" b="b"/>
            <a:pathLst>
              <a:path w="1311956" h="1302414">
                <a:moveTo>
                  <a:pt x="0" y="0"/>
                </a:moveTo>
                <a:lnTo>
                  <a:pt x="1311955" y="0"/>
                </a:lnTo>
                <a:lnTo>
                  <a:pt x="1311955" y="1302414"/>
                </a:lnTo>
                <a:lnTo>
                  <a:pt x="0" y="130241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5400000">
            <a:off x="13211252" y="-4317703"/>
            <a:ext cx="8344335" cy="8229600"/>
          </a:xfrm>
          <a:custGeom>
            <a:avLst/>
            <a:gdLst/>
            <a:ahLst/>
            <a:cxnLst/>
            <a:rect l="l" t="t" r="r" b="b"/>
            <a:pathLst>
              <a:path w="8344335" h="8229600">
                <a:moveTo>
                  <a:pt x="0" y="0"/>
                </a:moveTo>
                <a:lnTo>
                  <a:pt x="8344334" y="0"/>
                </a:lnTo>
                <a:lnTo>
                  <a:pt x="834433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9999"/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851192" y="3361874"/>
            <a:ext cx="16876515" cy="4040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2468" lvl="1" indent="-356234" algn="l">
              <a:lnSpc>
                <a:spcPts val="4619"/>
              </a:lnSpc>
              <a:buFont typeface="Arial"/>
              <a:buChar char="•"/>
            </a:pPr>
            <a:r>
              <a:rPr lang="en-US" sz="3299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Kiekvieno pusmečio pabaigoje vykdyti trumpas mokinių apklausas apie pamokų įdomumą, užduočių pasirinkimą, grįžtamąjį ryšį ir mokymosi pagalbą. </a:t>
            </a:r>
          </a:p>
          <a:p>
            <a:pPr algn="l">
              <a:lnSpc>
                <a:spcPts val="4619"/>
              </a:lnSpc>
            </a:pPr>
            <a:endParaRPr lang="en-US" sz="3299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  <a:p>
            <a:pPr marL="712468" lvl="1" indent="-356234" algn="l">
              <a:lnSpc>
                <a:spcPts val="4619"/>
              </a:lnSpc>
              <a:buFont typeface="Arial"/>
              <a:buChar char="•"/>
            </a:pPr>
            <a:r>
              <a:rPr lang="en-US" sz="3299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Klasių valandėlių metu organizuoti diskusijas „Kas padeda mokytis?“ ir „Ką reikėtų keisti?“ </a:t>
            </a:r>
          </a:p>
          <a:p>
            <a:pPr algn="l">
              <a:lnSpc>
                <a:spcPts val="4619"/>
              </a:lnSpc>
            </a:pPr>
            <a:endParaRPr lang="en-US" sz="3299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  <a:p>
            <a:pPr marL="712468" lvl="1" indent="-356234" algn="l">
              <a:lnSpc>
                <a:spcPts val="4619"/>
              </a:lnSpc>
              <a:buFont typeface="Arial"/>
              <a:buChar char="•"/>
            </a:pPr>
            <a:r>
              <a:rPr lang="en-US" sz="3299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Gautus rezultatus aptarti metodinėse grupėse. </a:t>
            </a:r>
          </a:p>
        </p:txBody>
      </p:sp>
      <p:sp>
        <p:nvSpPr>
          <p:cNvPr id="6" name="Freeform 6"/>
          <p:cNvSpPr/>
          <p:nvPr/>
        </p:nvSpPr>
        <p:spPr>
          <a:xfrm>
            <a:off x="13693171" y="5969138"/>
            <a:ext cx="2729672" cy="2188700"/>
          </a:xfrm>
          <a:custGeom>
            <a:avLst/>
            <a:gdLst/>
            <a:ahLst/>
            <a:cxnLst/>
            <a:rect l="l" t="t" r="r" b="b"/>
            <a:pathLst>
              <a:path w="2729672" h="2188700">
                <a:moveTo>
                  <a:pt x="0" y="0"/>
                </a:moveTo>
                <a:lnTo>
                  <a:pt x="2729672" y="0"/>
                </a:lnTo>
                <a:lnTo>
                  <a:pt x="2729672" y="2188701"/>
                </a:lnTo>
                <a:lnTo>
                  <a:pt x="0" y="218870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994151" y="732689"/>
            <a:ext cx="1026037" cy="923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200"/>
              </a:lnSpc>
              <a:spcBef>
                <a:spcPct val="0"/>
              </a:spcBef>
            </a:pPr>
            <a:r>
              <a:rPr lang="en-US" sz="6000" spc="72">
                <a:solidFill>
                  <a:srgbClr val="915833">
                    <a:alpha val="80000"/>
                  </a:srgbClr>
                </a:solidFill>
                <a:latin typeface="More Sugar"/>
                <a:ea typeface="More Sugar"/>
                <a:cs typeface="More Sugar"/>
                <a:sym typeface="More Sugar"/>
              </a:rPr>
              <a:t>1.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416280" y="553525"/>
            <a:ext cx="15536801" cy="2024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14"/>
              </a:lnSpc>
              <a:spcBef>
                <a:spcPct val="0"/>
              </a:spcBef>
            </a:pPr>
            <a:r>
              <a:rPr lang="en-US" sz="5796">
                <a:solidFill>
                  <a:srgbClr val="915833"/>
                </a:solidFill>
                <a:latin typeface="Lora"/>
                <a:ea typeface="Lora"/>
                <a:cs typeface="Lora"/>
                <a:sym typeface="Lora"/>
              </a:rPr>
              <a:t>SISTEMINGAI RINKTI MOKINIŲ GRĮŽTAMĄJĮ RYŠĮ APIE MOKYMOSI PATIRTĮ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86120" y="8272252"/>
            <a:ext cx="16469816" cy="1216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Mokyklos sprendimai bus grindžiami realia mokinių patirtimi, o ne prielaidomis.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82929" y="667825"/>
            <a:ext cx="1311956" cy="1302414"/>
          </a:xfrm>
          <a:custGeom>
            <a:avLst/>
            <a:gdLst/>
            <a:ahLst/>
            <a:cxnLst/>
            <a:rect l="l" t="t" r="r" b="b"/>
            <a:pathLst>
              <a:path w="1311956" h="1302414">
                <a:moveTo>
                  <a:pt x="0" y="0"/>
                </a:moveTo>
                <a:lnTo>
                  <a:pt x="1311956" y="0"/>
                </a:lnTo>
                <a:lnTo>
                  <a:pt x="1311956" y="1302414"/>
                </a:lnTo>
                <a:lnTo>
                  <a:pt x="0" y="130241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5400000">
            <a:off x="13211252" y="-4317703"/>
            <a:ext cx="8344335" cy="8229600"/>
          </a:xfrm>
          <a:custGeom>
            <a:avLst/>
            <a:gdLst/>
            <a:ahLst/>
            <a:cxnLst/>
            <a:rect l="l" t="t" r="r" b="b"/>
            <a:pathLst>
              <a:path w="8344335" h="8229600">
                <a:moveTo>
                  <a:pt x="0" y="0"/>
                </a:moveTo>
                <a:lnTo>
                  <a:pt x="8344334" y="0"/>
                </a:lnTo>
                <a:lnTo>
                  <a:pt x="834433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9999"/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6019081" y="1319032"/>
            <a:ext cx="1713436" cy="1810764"/>
          </a:xfrm>
          <a:custGeom>
            <a:avLst/>
            <a:gdLst/>
            <a:ahLst/>
            <a:cxnLst/>
            <a:rect l="l" t="t" r="r" b="b"/>
            <a:pathLst>
              <a:path w="1713436" h="1810764">
                <a:moveTo>
                  <a:pt x="0" y="0"/>
                </a:moveTo>
                <a:lnTo>
                  <a:pt x="1713436" y="0"/>
                </a:lnTo>
                <a:lnTo>
                  <a:pt x="1713436" y="1810764"/>
                </a:lnTo>
                <a:lnTo>
                  <a:pt x="0" y="181076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825888" y="852307"/>
            <a:ext cx="1026037" cy="923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200"/>
              </a:lnSpc>
              <a:spcBef>
                <a:spcPct val="0"/>
              </a:spcBef>
            </a:pPr>
            <a:r>
              <a:rPr lang="en-US" sz="6000" spc="72">
                <a:solidFill>
                  <a:srgbClr val="915833">
                    <a:alpha val="80000"/>
                  </a:srgbClr>
                </a:solidFill>
                <a:latin typeface="More Sugar"/>
                <a:ea typeface="More Sugar"/>
                <a:cs typeface="More Sugar"/>
                <a:sym typeface="More Sugar"/>
              </a:rPr>
              <a:t>2.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62320" y="563050"/>
            <a:ext cx="15946635" cy="2067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4"/>
              </a:lnSpc>
              <a:spcBef>
                <a:spcPct val="0"/>
              </a:spcBef>
            </a:pPr>
            <a:r>
              <a:rPr lang="en-US" sz="5996">
                <a:solidFill>
                  <a:srgbClr val="915833"/>
                </a:solidFill>
                <a:latin typeface="Lora"/>
                <a:ea typeface="Lora"/>
                <a:cs typeface="Lora"/>
                <a:sym typeface="Lora"/>
              </a:rPr>
              <a:t>STIPRINTI MOKINIO SAVIVALDUMĄ MOKANTIS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82929" y="3072646"/>
            <a:ext cx="17305418" cy="4921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47" lvl="1" indent="-377824" algn="l">
              <a:lnSpc>
                <a:spcPts val="4899"/>
              </a:lnSpc>
              <a:buFont typeface="Arial"/>
              <a:buChar char="•"/>
            </a:pPr>
            <a:r>
              <a:rPr lang="en-US" sz="3499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Pamokose kartu su mokiniais susitarti dėl mokymosi tikslų ir sėkmės kriterijų. </a:t>
            </a:r>
          </a:p>
          <a:p>
            <a:pPr algn="l">
              <a:lnSpc>
                <a:spcPts val="4899"/>
              </a:lnSpc>
            </a:pPr>
            <a:endParaRPr lang="en-US" sz="3499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  <a:p>
            <a:pPr marL="755647" lvl="1" indent="-377824" algn="l">
              <a:lnSpc>
                <a:spcPts val="4899"/>
              </a:lnSpc>
              <a:buFont typeface="Arial"/>
              <a:buChar char="•"/>
            </a:pPr>
            <a:r>
              <a:rPr lang="en-US" sz="3499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Sudaryti galimybes mokiniams pasirinkti darbo būdus ar atsiskaitymo formas. </a:t>
            </a:r>
          </a:p>
          <a:p>
            <a:pPr algn="l">
              <a:lnSpc>
                <a:spcPts val="4899"/>
              </a:lnSpc>
            </a:pPr>
            <a:endParaRPr lang="en-US" sz="3499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  <a:p>
            <a:pPr marL="755647" lvl="1" indent="-377824" algn="l">
              <a:lnSpc>
                <a:spcPts val="4899"/>
              </a:lnSpc>
              <a:buFont typeface="Arial"/>
              <a:buChar char="•"/>
            </a:pPr>
            <a:r>
              <a:rPr lang="en-US" sz="3499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Organizuoti individualius mokytojo ir mokinio pokalbius apie pažangą bent 1 kartą per pusmetį.</a:t>
            </a:r>
          </a:p>
          <a:p>
            <a:pPr algn="l">
              <a:lnSpc>
                <a:spcPts val="4899"/>
              </a:lnSpc>
            </a:pPr>
            <a:r>
              <a:rPr lang="en-US" sz="3499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</a:p>
          <a:p>
            <a:pPr marL="755647" lvl="1" indent="-377824" algn="l">
              <a:lnSpc>
                <a:spcPts val="4899"/>
              </a:lnSpc>
              <a:buFont typeface="Arial"/>
              <a:buChar char="•"/>
            </a:pPr>
            <a:r>
              <a:rPr lang="en-US" sz="3499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Naudojantis DI priemonėmis mokyti kritiškai vertinti pateikiamą informaciją.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93013" y="8562340"/>
            <a:ext cx="16285250" cy="695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39"/>
              </a:lnSpc>
              <a:spcBef>
                <a:spcPct val="0"/>
              </a:spcBef>
            </a:pPr>
            <a:r>
              <a:rPr lang="en-US" sz="4099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Mokinys taps aktyviu ugdymo proceso dalyviu, o ne tik vykdytoju.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60478" y="691748"/>
            <a:ext cx="1311956" cy="1302414"/>
          </a:xfrm>
          <a:custGeom>
            <a:avLst/>
            <a:gdLst/>
            <a:ahLst/>
            <a:cxnLst/>
            <a:rect l="l" t="t" r="r" b="b"/>
            <a:pathLst>
              <a:path w="1311956" h="1302414">
                <a:moveTo>
                  <a:pt x="0" y="0"/>
                </a:moveTo>
                <a:lnTo>
                  <a:pt x="1311955" y="0"/>
                </a:lnTo>
                <a:lnTo>
                  <a:pt x="1311955" y="1302414"/>
                </a:lnTo>
                <a:lnTo>
                  <a:pt x="0" y="130241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5400000">
            <a:off x="13211252" y="-4317703"/>
            <a:ext cx="8344335" cy="8229600"/>
          </a:xfrm>
          <a:custGeom>
            <a:avLst/>
            <a:gdLst/>
            <a:ahLst/>
            <a:cxnLst/>
            <a:rect l="l" t="t" r="r" b="b"/>
            <a:pathLst>
              <a:path w="8344335" h="8229600">
                <a:moveTo>
                  <a:pt x="0" y="0"/>
                </a:moveTo>
                <a:lnTo>
                  <a:pt x="8344334" y="0"/>
                </a:lnTo>
                <a:lnTo>
                  <a:pt x="834433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9999"/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7621405" y="7798412"/>
            <a:ext cx="2672265" cy="2429332"/>
          </a:xfrm>
          <a:custGeom>
            <a:avLst/>
            <a:gdLst/>
            <a:ahLst/>
            <a:cxnLst/>
            <a:rect l="l" t="t" r="r" b="b"/>
            <a:pathLst>
              <a:path w="2672265" h="2429332">
                <a:moveTo>
                  <a:pt x="0" y="0"/>
                </a:moveTo>
                <a:lnTo>
                  <a:pt x="2672265" y="0"/>
                </a:lnTo>
                <a:lnTo>
                  <a:pt x="2672265" y="2429332"/>
                </a:lnTo>
                <a:lnTo>
                  <a:pt x="0" y="24293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903437" y="876230"/>
            <a:ext cx="1026037" cy="923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200"/>
              </a:lnSpc>
              <a:spcBef>
                <a:spcPct val="0"/>
              </a:spcBef>
            </a:pPr>
            <a:r>
              <a:rPr lang="en-US" sz="6000" spc="72">
                <a:solidFill>
                  <a:srgbClr val="915833">
                    <a:alpha val="80000"/>
                  </a:srgbClr>
                </a:solidFill>
                <a:latin typeface="More Sugar"/>
                <a:ea typeface="More Sugar"/>
                <a:cs typeface="More Sugar"/>
                <a:sym typeface="More Sugar"/>
              </a:rPr>
              <a:t>3.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335029" y="429443"/>
            <a:ext cx="15048390" cy="2095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>
                <a:solidFill>
                  <a:srgbClr val="915833"/>
                </a:solidFill>
                <a:latin typeface="Lora"/>
                <a:ea typeface="Lora"/>
                <a:cs typeface="Lora"/>
                <a:sym typeface="Lora"/>
              </a:rPr>
              <a:t>VERTINTI NE TIK MOKYTOJO VEIKLĄ, BET IR MOKINIO PATIRTĮ PAMOKOJE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60478" y="3573463"/>
            <a:ext cx="17139673" cy="307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51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Vykdant kolegialų pamokų stebėjimą, stebėti ne tik mokytojo veiklą, bet ir mokinių įsitraukimą, pasirinkimo galimybes, bendradarbiavimą. </a:t>
            </a:r>
          </a:p>
          <a:p>
            <a:pPr algn="l">
              <a:lnSpc>
                <a:spcPts val="4900"/>
              </a:lnSpc>
            </a:pPr>
            <a:endParaRPr lang="en-US" sz="3500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  <a:p>
            <a:pPr marL="755651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Numatyti bendrus kriterijus, rodančius, kad diferencijavimas ir įtrauktis yra pamokoje.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77075" y="7135772"/>
            <a:ext cx="17810153" cy="6703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Vertinant pamoką bus atsižvelgiama į mokinio mokymosi patirtį.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787442"/>
            <a:ext cx="1311956" cy="1302414"/>
          </a:xfrm>
          <a:custGeom>
            <a:avLst/>
            <a:gdLst/>
            <a:ahLst/>
            <a:cxnLst/>
            <a:rect l="l" t="t" r="r" b="b"/>
            <a:pathLst>
              <a:path w="1311956" h="1302414">
                <a:moveTo>
                  <a:pt x="0" y="0"/>
                </a:moveTo>
                <a:lnTo>
                  <a:pt x="1311956" y="0"/>
                </a:lnTo>
                <a:lnTo>
                  <a:pt x="1311956" y="1302414"/>
                </a:lnTo>
                <a:lnTo>
                  <a:pt x="0" y="130241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563342" y="7715940"/>
            <a:ext cx="3161315" cy="2571060"/>
          </a:xfrm>
          <a:custGeom>
            <a:avLst/>
            <a:gdLst/>
            <a:ahLst/>
            <a:cxnLst/>
            <a:rect l="l" t="t" r="r" b="b"/>
            <a:pathLst>
              <a:path w="3161315" h="2571060">
                <a:moveTo>
                  <a:pt x="0" y="0"/>
                </a:moveTo>
                <a:lnTo>
                  <a:pt x="3161316" y="0"/>
                </a:lnTo>
                <a:lnTo>
                  <a:pt x="3161316" y="2571060"/>
                </a:lnTo>
                <a:lnTo>
                  <a:pt x="0" y="25710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171659" y="971924"/>
            <a:ext cx="1026037" cy="923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200"/>
              </a:lnSpc>
              <a:spcBef>
                <a:spcPct val="0"/>
              </a:spcBef>
            </a:pPr>
            <a:r>
              <a:rPr lang="en-US" sz="6000" spc="72">
                <a:solidFill>
                  <a:srgbClr val="915833">
                    <a:alpha val="80000"/>
                  </a:srgbClr>
                </a:solidFill>
                <a:latin typeface="More Sugar"/>
                <a:ea typeface="More Sugar"/>
                <a:cs typeface="More Sugar"/>
                <a:sym typeface="More Sugar"/>
              </a:rPr>
              <a:t>4.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54546" y="787442"/>
            <a:ext cx="18288000" cy="1828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  <a:spcBef>
                <a:spcPct val="0"/>
              </a:spcBef>
            </a:pPr>
            <a:r>
              <a:rPr lang="en-US" sz="6000" spc="72" dirty="0">
                <a:solidFill>
                  <a:srgbClr val="915833"/>
                </a:solidFill>
                <a:latin typeface="Lora"/>
                <a:ea typeface="Lora"/>
                <a:cs typeface="Lora"/>
                <a:sym typeface="Lora"/>
              </a:rPr>
              <a:t>STIPRINTI MOKYTOJŲ IR MOKINIŲ </a:t>
            </a:r>
            <a:r>
              <a:rPr lang="en-US" sz="6000" spc="72">
                <a:solidFill>
                  <a:srgbClr val="915833"/>
                </a:solidFill>
                <a:latin typeface="Lora"/>
                <a:ea typeface="Lora"/>
                <a:cs typeface="Lora"/>
                <a:sym typeface="Lora"/>
              </a:rPr>
              <a:t>BENDRADARBIAVIMĄ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65631" y="4261329"/>
            <a:ext cx="16756738" cy="1600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51" lvl="1" indent="-377825" algn="l">
              <a:lnSpc>
                <a:spcPts val="4200"/>
              </a:lnSpc>
              <a:buFont typeface="Arial"/>
              <a:buChar char="•"/>
            </a:pPr>
            <a:r>
              <a:rPr lang="en-US" sz="3500" spc="42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Organizuoti klasės ir administracijos susitikimus mokinių nuomonei išgirsti.</a:t>
            </a:r>
          </a:p>
          <a:p>
            <a:pPr algn="l">
              <a:lnSpc>
                <a:spcPts val="4200"/>
              </a:lnSpc>
            </a:pPr>
            <a:r>
              <a:rPr lang="en-US" sz="3500" spc="42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</a:p>
          <a:p>
            <a:pPr marL="755651" lvl="1" indent="-377825" algn="l">
              <a:lnSpc>
                <a:spcPts val="4200"/>
              </a:lnSpc>
              <a:buFont typeface="Arial"/>
              <a:buChar char="•"/>
            </a:pPr>
            <a:r>
              <a:rPr lang="en-US" sz="3500" spc="42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Aptarti ne tik mokymosi rezultatus, bet ir mokymosi procesą bei savijautą.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590230" y="6790652"/>
            <a:ext cx="14016633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500" b="1" spc="42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Didės pasitikėjimas, bendradarbiavimas ir mokinių įsitraukimas.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12079" y="619978"/>
            <a:ext cx="1311956" cy="1302414"/>
          </a:xfrm>
          <a:custGeom>
            <a:avLst/>
            <a:gdLst/>
            <a:ahLst/>
            <a:cxnLst/>
            <a:rect l="l" t="t" r="r" b="b"/>
            <a:pathLst>
              <a:path w="1311956" h="1302414">
                <a:moveTo>
                  <a:pt x="0" y="0"/>
                </a:moveTo>
                <a:lnTo>
                  <a:pt x="1311956" y="0"/>
                </a:lnTo>
                <a:lnTo>
                  <a:pt x="1311956" y="1302414"/>
                </a:lnTo>
                <a:lnTo>
                  <a:pt x="0" y="130241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02393" y="3441943"/>
            <a:ext cx="16972209" cy="3733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51" lvl="1" indent="-377825" algn="l">
              <a:lnSpc>
                <a:spcPts val="4200"/>
              </a:lnSpc>
              <a:buFont typeface="Arial"/>
              <a:buChar char="•"/>
            </a:pPr>
            <a:r>
              <a:rPr lang="en-US" sz="3500" spc="42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Sukurti aiškius pagarbaus bendravimo susitarimus. Susitarimus viešinti klasėse ir bendrose mokyklos erdvėse. </a:t>
            </a:r>
          </a:p>
          <a:p>
            <a:pPr algn="l">
              <a:lnSpc>
                <a:spcPts val="4200"/>
              </a:lnSpc>
            </a:pPr>
            <a:endParaRPr lang="en-US" sz="3500" spc="42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  <a:p>
            <a:pPr marL="755651" lvl="1" indent="-377825" algn="l">
              <a:lnSpc>
                <a:spcPts val="4200"/>
              </a:lnSpc>
              <a:buFont typeface="Arial"/>
              <a:buChar char="•"/>
            </a:pPr>
            <a:r>
              <a:rPr lang="en-US" sz="3500" spc="42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Pastebėti ir viešinti pagarbaus elgesio pavyzdžius. </a:t>
            </a:r>
          </a:p>
          <a:p>
            <a:pPr algn="l">
              <a:lnSpc>
                <a:spcPts val="4200"/>
              </a:lnSpc>
            </a:pPr>
            <a:endParaRPr lang="en-US" sz="3500" spc="42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  <a:p>
            <a:pPr marL="755651" lvl="1" indent="-377825" algn="l">
              <a:lnSpc>
                <a:spcPts val="4200"/>
              </a:lnSpc>
              <a:buFont typeface="Arial"/>
              <a:buChar char="•"/>
            </a:pPr>
            <a:r>
              <a:rPr lang="en-US" sz="3500" spc="42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Organizuoti renginius, skatinančius bendradarbiavimą tarp skirtingų klasių ir amžiaus grupių mokinių.</a:t>
            </a:r>
          </a:p>
        </p:txBody>
      </p:sp>
      <p:sp>
        <p:nvSpPr>
          <p:cNvPr id="5" name="Freeform 5"/>
          <p:cNvSpPr/>
          <p:nvPr/>
        </p:nvSpPr>
        <p:spPr>
          <a:xfrm>
            <a:off x="14017828" y="4019669"/>
            <a:ext cx="2069222" cy="1888636"/>
          </a:xfrm>
          <a:custGeom>
            <a:avLst/>
            <a:gdLst/>
            <a:ahLst/>
            <a:cxnLst/>
            <a:rect l="l" t="t" r="r" b="b"/>
            <a:pathLst>
              <a:path w="2069222" h="1888636">
                <a:moveTo>
                  <a:pt x="0" y="0"/>
                </a:moveTo>
                <a:lnTo>
                  <a:pt x="2069222" y="0"/>
                </a:lnTo>
                <a:lnTo>
                  <a:pt x="2069222" y="1888636"/>
                </a:lnTo>
                <a:lnTo>
                  <a:pt x="0" y="18886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155039" y="804460"/>
            <a:ext cx="1026037" cy="923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200"/>
              </a:lnSpc>
              <a:spcBef>
                <a:spcPct val="0"/>
              </a:spcBef>
            </a:pPr>
            <a:r>
              <a:rPr lang="en-US" sz="6000" spc="72">
                <a:solidFill>
                  <a:srgbClr val="915833">
                    <a:alpha val="80000"/>
                  </a:srgbClr>
                </a:solidFill>
                <a:latin typeface="More Sugar"/>
                <a:ea typeface="More Sugar"/>
                <a:cs typeface="More Sugar"/>
                <a:sym typeface="More Sugar"/>
              </a:rPr>
              <a:t>5.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344510" y="619978"/>
            <a:ext cx="14914790" cy="1828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  <a:spcBef>
                <a:spcPct val="0"/>
              </a:spcBef>
            </a:pPr>
            <a:r>
              <a:rPr lang="en-US" sz="6000" spc="72" dirty="0">
                <a:solidFill>
                  <a:srgbClr val="915833"/>
                </a:solidFill>
                <a:latin typeface="Lora"/>
                <a:ea typeface="Lora"/>
                <a:cs typeface="Lora"/>
                <a:sym typeface="Lora"/>
              </a:rPr>
              <a:t>SUSITARTI DĖL BENDRŲ PAGARBAUS </a:t>
            </a:r>
            <a:r>
              <a:rPr lang="en-US" sz="6000" spc="72">
                <a:solidFill>
                  <a:srgbClr val="915833"/>
                </a:solidFill>
                <a:latin typeface="Lora"/>
                <a:ea typeface="Lora"/>
                <a:cs typeface="Lora"/>
                <a:sym typeface="Lora"/>
              </a:rPr>
              <a:t>ELGESIO KRITERIJŲ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09101" y="8168908"/>
            <a:ext cx="16852592" cy="1066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500" b="1" spc="42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Visi bendruomenės nariai vienodžiau supras, kokio elgesio tikimasi. Pagarbus bendravimas taps matoma ir vertinama mokyklos kultūros dalimi.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29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14115833" y="-5629271"/>
            <a:ext cx="8344335" cy="8229600"/>
          </a:xfrm>
          <a:custGeom>
            <a:avLst/>
            <a:gdLst/>
            <a:ahLst/>
            <a:cxnLst/>
            <a:rect l="l" t="t" r="r" b="b"/>
            <a:pathLst>
              <a:path w="8344335" h="8229600">
                <a:moveTo>
                  <a:pt x="0" y="0"/>
                </a:moveTo>
                <a:lnTo>
                  <a:pt x="8344334" y="0"/>
                </a:lnTo>
                <a:lnTo>
                  <a:pt x="834433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-1024833" y="2298188"/>
            <a:ext cx="20337667" cy="7410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60"/>
              </a:lnSpc>
              <a:spcBef>
                <a:spcPct val="0"/>
              </a:spcBef>
            </a:pPr>
            <a:r>
              <a:rPr lang="en-US" sz="4800" b="1" spc="57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 MOKYKLOJE:</a:t>
            </a:r>
          </a:p>
          <a:p>
            <a:pPr algn="ctr">
              <a:lnSpc>
                <a:spcPts val="5760"/>
              </a:lnSpc>
              <a:spcBef>
                <a:spcPct val="0"/>
              </a:spcBef>
            </a:pPr>
            <a:endParaRPr lang="en-US" sz="4800" b="1" spc="57" dirty="0">
              <a:solidFill>
                <a:srgbClr val="000000"/>
              </a:solidFill>
              <a:latin typeface="Lora Bold"/>
              <a:ea typeface="Lora Bold"/>
              <a:cs typeface="Lora Bold"/>
              <a:sym typeface="Lora Bold"/>
            </a:endParaRPr>
          </a:p>
          <a:p>
            <a:pPr algn="ctr">
              <a:lnSpc>
                <a:spcPts val="5760"/>
              </a:lnSpc>
              <a:spcBef>
                <a:spcPct val="0"/>
              </a:spcBef>
            </a:pPr>
            <a:r>
              <a:rPr lang="en-US" sz="4800" spc="57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VERTYBĖS IR PROCESAI YRA STIPRIOJI SRITIS</a:t>
            </a:r>
            <a:endParaRPr lang="en-US" sz="4800" spc="57">
              <a:solidFill>
                <a:srgbClr val="000000"/>
              </a:solidFill>
              <a:latin typeface="Lora"/>
              <a:ea typeface="Lora"/>
              <a:cs typeface="Lora"/>
            </a:endParaRPr>
          </a:p>
          <a:p>
            <a:pPr algn="ctr">
              <a:lnSpc>
                <a:spcPts val="5760"/>
              </a:lnSpc>
              <a:spcBef>
                <a:spcPct val="0"/>
              </a:spcBef>
            </a:pPr>
            <a:r>
              <a:rPr lang="en-US" sz="4800" spc="57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TAČIAU MOKINIO PATIRTIS – SILPNOJI.</a:t>
            </a:r>
            <a:endParaRPr lang="en-US" sz="4800" spc="57">
              <a:solidFill>
                <a:srgbClr val="000000"/>
              </a:solidFill>
              <a:latin typeface="Lora"/>
              <a:ea typeface="Lora"/>
              <a:cs typeface="Lora"/>
            </a:endParaRPr>
          </a:p>
          <a:p>
            <a:pPr algn="ctr">
              <a:lnSpc>
                <a:spcPts val="5760"/>
              </a:lnSpc>
              <a:spcBef>
                <a:spcPct val="0"/>
              </a:spcBef>
            </a:pPr>
            <a:endParaRPr lang="en-US" sz="4800" spc="57" dirty="0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  <a:p>
            <a:pPr algn="ctr">
              <a:lnSpc>
                <a:spcPts val="5760"/>
              </a:lnSpc>
              <a:spcBef>
                <a:spcPct val="0"/>
              </a:spcBef>
            </a:pPr>
            <a:r>
              <a:rPr lang="en-US" sz="4800" b="1" spc="57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PAGRINDINIS IŠŠŪKIS: </a:t>
            </a:r>
          </a:p>
          <a:p>
            <a:pPr algn="ctr">
              <a:lnSpc>
                <a:spcPts val="5760"/>
              </a:lnSpc>
              <a:spcBef>
                <a:spcPct val="0"/>
              </a:spcBef>
            </a:pPr>
            <a:endParaRPr lang="en-US" sz="4800" b="1" spc="57" dirty="0">
              <a:solidFill>
                <a:srgbClr val="000000"/>
              </a:solidFill>
              <a:latin typeface="Lora Bold"/>
              <a:ea typeface="Lora Bold"/>
              <a:cs typeface="Lora Bold"/>
              <a:sym typeface="Lora Bold"/>
            </a:endParaRPr>
          </a:p>
          <a:p>
            <a:pPr algn="ctr">
              <a:lnSpc>
                <a:spcPts val="5760"/>
              </a:lnSpc>
              <a:spcBef>
                <a:spcPct val="0"/>
              </a:spcBef>
            </a:pPr>
            <a:r>
              <a:rPr lang="en-US" sz="4800" spc="57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SUMAŽINTI ATOTRŪKĮ TARP</a:t>
            </a:r>
            <a:endParaRPr lang="en-US" sz="4800" spc="57">
              <a:solidFill>
                <a:srgbClr val="000000"/>
              </a:solidFill>
              <a:latin typeface="Lora"/>
              <a:ea typeface="Lora"/>
              <a:cs typeface="Lora"/>
            </a:endParaRPr>
          </a:p>
          <a:p>
            <a:pPr algn="ctr">
              <a:lnSpc>
                <a:spcPts val="5760"/>
              </a:lnSpc>
              <a:spcBef>
                <a:spcPct val="0"/>
              </a:spcBef>
            </a:pPr>
            <a:r>
              <a:rPr lang="en-US" sz="4800" spc="57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TO, KAS PLANUOJAMA IR DAROMA, </a:t>
            </a:r>
          </a:p>
          <a:p>
            <a:pPr algn="ctr">
              <a:lnSpc>
                <a:spcPts val="5760"/>
              </a:lnSpc>
              <a:spcBef>
                <a:spcPct val="0"/>
              </a:spcBef>
            </a:pPr>
            <a:r>
              <a:rPr lang="en-US" sz="4800" spc="57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BEI TO, KĄ MOKINYS IŠ TIKRŲJŲ PATIRIA.</a:t>
            </a:r>
            <a:endParaRPr lang="en-US" sz="4800" spc="57">
              <a:solidFill>
                <a:srgbClr val="000000"/>
              </a:solidFill>
              <a:latin typeface="Lora"/>
              <a:ea typeface="Lora"/>
              <a:cs typeface="Lora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590800" y="612161"/>
            <a:ext cx="14023100" cy="9525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560"/>
              </a:lnSpc>
              <a:spcBef>
                <a:spcPct val="0"/>
              </a:spcBef>
            </a:pPr>
            <a:r>
              <a:rPr lang="en-US" sz="6300" spc="75" dirty="0">
                <a:solidFill>
                  <a:srgbClr val="915833"/>
                </a:solidFill>
                <a:latin typeface="Lora"/>
                <a:ea typeface="Lora"/>
                <a:cs typeface="Lora"/>
                <a:sym typeface="Lora"/>
              </a:rPr>
              <a:t>GALUTINĖ LYGINAMOJI IŠVADA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6723448" y="-444316"/>
            <a:ext cx="3144100" cy="2189437"/>
          </a:xfrm>
          <a:custGeom>
            <a:avLst/>
            <a:gdLst/>
            <a:ahLst/>
            <a:cxnLst/>
            <a:rect l="l" t="t" r="r" b="b"/>
            <a:pathLst>
              <a:path w="3144100" h="2189437">
                <a:moveTo>
                  <a:pt x="0" y="0"/>
                </a:moveTo>
                <a:lnTo>
                  <a:pt x="3144100" y="0"/>
                </a:lnTo>
                <a:lnTo>
                  <a:pt x="3144100" y="2189437"/>
                </a:lnTo>
                <a:lnTo>
                  <a:pt x="0" y="218943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" name="TextBox 4"/>
          <p:cNvSpPr txBox="1"/>
          <p:nvPr/>
        </p:nvSpPr>
        <p:spPr>
          <a:xfrm>
            <a:off x="3912622" y="727220"/>
            <a:ext cx="11669564" cy="1123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999"/>
              </a:lnSpc>
            </a:pPr>
            <a:r>
              <a:rPr lang="en-US" sz="7499" spc="89">
                <a:solidFill>
                  <a:srgbClr val="915833">
                    <a:alpha val="80000"/>
                  </a:srgbClr>
                </a:solidFill>
                <a:latin typeface="Lora"/>
                <a:ea typeface="Lora"/>
                <a:cs typeface="Lora"/>
                <a:sym typeface="Lora"/>
              </a:rPr>
              <a:t>PAGARBA IR SANTYKIAI</a:t>
            </a:r>
          </a:p>
        </p:txBody>
      </p:sp>
      <p:sp>
        <p:nvSpPr>
          <p:cNvPr id="5" name="Freeform 5"/>
          <p:cNvSpPr/>
          <p:nvPr/>
        </p:nvSpPr>
        <p:spPr>
          <a:xfrm rot="-5400000">
            <a:off x="8972333" y="-5629271"/>
            <a:ext cx="8344335" cy="8229600"/>
          </a:xfrm>
          <a:custGeom>
            <a:avLst/>
            <a:gdLst/>
            <a:ahLst/>
            <a:cxnLst/>
            <a:rect l="l" t="t" r="r" b="b"/>
            <a:pathLst>
              <a:path w="8344335" h="8229600">
                <a:moveTo>
                  <a:pt x="0" y="0"/>
                </a:moveTo>
                <a:lnTo>
                  <a:pt x="8344334" y="0"/>
                </a:lnTo>
                <a:lnTo>
                  <a:pt x="834433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9999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5400000">
            <a:off x="6064213" y="3210056"/>
            <a:ext cx="8886690" cy="13503484"/>
          </a:xfrm>
          <a:custGeom>
            <a:avLst/>
            <a:gdLst/>
            <a:ahLst/>
            <a:cxnLst/>
            <a:rect l="l" t="t" r="r" b="b"/>
            <a:pathLst>
              <a:path w="8886690" h="13503484">
                <a:moveTo>
                  <a:pt x="0" y="0"/>
                </a:moveTo>
                <a:lnTo>
                  <a:pt x="8886690" y="0"/>
                </a:lnTo>
                <a:lnTo>
                  <a:pt x="8886690" y="13503484"/>
                </a:lnTo>
                <a:lnTo>
                  <a:pt x="0" y="135034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9999"/>
            </a:blip>
            <a:stretch>
              <a:fillRect l="-27035" r="-27035"/>
            </a:stretch>
          </a:blipFill>
        </p:spPr>
      </p:sp>
      <p:sp>
        <p:nvSpPr>
          <p:cNvPr id="7" name="Freeform 7"/>
          <p:cNvSpPr/>
          <p:nvPr/>
        </p:nvSpPr>
        <p:spPr>
          <a:xfrm rot="4055964">
            <a:off x="-2075672" y="4102287"/>
            <a:ext cx="3542304" cy="2832332"/>
          </a:xfrm>
          <a:custGeom>
            <a:avLst/>
            <a:gdLst/>
            <a:ahLst/>
            <a:cxnLst/>
            <a:rect l="l" t="t" r="r" b="b"/>
            <a:pathLst>
              <a:path w="3542304" h="2832332">
                <a:moveTo>
                  <a:pt x="0" y="0"/>
                </a:moveTo>
                <a:lnTo>
                  <a:pt x="3542304" y="0"/>
                </a:lnTo>
                <a:lnTo>
                  <a:pt x="3542304" y="2832333"/>
                </a:lnTo>
                <a:lnTo>
                  <a:pt x="0" y="283233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8" name="TextBox 8"/>
          <p:cNvSpPr txBox="1"/>
          <p:nvPr/>
        </p:nvSpPr>
        <p:spPr>
          <a:xfrm>
            <a:off x="1729721" y="3380137"/>
            <a:ext cx="15931055" cy="32894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180"/>
              </a:lnSpc>
              <a:spcBef>
                <a:spcPct val="0"/>
              </a:spcBef>
            </a:pPr>
            <a:r>
              <a:rPr lang="en-US" sz="3700" b="1" dirty="0">
                <a:solidFill>
                  <a:srgbClr val="1C0E04"/>
                </a:solidFill>
                <a:latin typeface="Lora Bold"/>
                <a:ea typeface="Lora Bold"/>
                <a:cs typeface="Lora Bold"/>
                <a:sym typeface="Lora Bold"/>
              </a:rPr>
              <a:t>Es</a:t>
            </a:r>
            <a:r>
              <a:rPr lang="en-US" sz="3700" b="1" u="none" strike="noStrike" dirty="0">
                <a:solidFill>
                  <a:srgbClr val="1C0E04"/>
                </a:solidFill>
                <a:latin typeface="Lora Bold"/>
                <a:ea typeface="Lora Bold"/>
                <a:cs typeface="Lora Bold"/>
                <a:sym typeface="Lora Bold"/>
              </a:rPr>
              <a:t>minis </a:t>
            </a:r>
            <a:r>
              <a:rPr lang="en-US" sz="3700" b="1" u="none" strike="noStrike" dirty="0" err="1">
                <a:solidFill>
                  <a:srgbClr val="1C0E04"/>
                </a:solidFill>
                <a:latin typeface="Lora Bold"/>
                <a:ea typeface="Lora Bold"/>
                <a:cs typeface="Lora Bold"/>
                <a:sym typeface="Lora Bold"/>
              </a:rPr>
              <a:t>suvokimo</a:t>
            </a:r>
            <a:r>
              <a:rPr lang="en-US" sz="3700" b="1" u="none" strike="noStrike" dirty="0">
                <a:solidFill>
                  <a:srgbClr val="1C0E04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3700" b="1" u="none" strike="noStrike" dirty="0" err="1">
                <a:solidFill>
                  <a:srgbClr val="1C0E04"/>
                </a:solidFill>
                <a:latin typeface="Lora Bold"/>
                <a:ea typeface="Lora Bold"/>
                <a:cs typeface="Lora Bold"/>
                <a:sym typeface="Lora Bold"/>
              </a:rPr>
              <a:t>skirtumas</a:t>
            </a:r>
            <a:r>
              <a:rPr lang="en-US" sz="3700" b="1" u="none" strike="noStrike" dirty="0">
                <a:solidFill>
                  <a:srgbClr val="1C0E04"/>
                </a:solidFill>
                <a:latin typeface="Lora Bold"/>
                <a:ea typeface="Lora Bold"/>
                <a:cs typeface="Lora Bold"/>
                <a:sym typeface="Lora Bold"/>
              </a:rPr>
              <a:t>​</a:t>
            </a:r>
            <a:r>
              <a:rPr lang="en-US" sz="3700" b="1" dirty="0">
                <a:solidFill>
                  <a:srgbClr val="1C0E04"/>
                </a:solidFill>
                <a:latin typeface="Lora Bold"/>
                <a:ea typeface="Lora Bold"/>
                <a:cs typeface="Lora Bold"/>
                <a:sym typeface="Lora Bold"/>
              </a:rPr>
              <a:t>.</a:t>
            </a:r>
            <a:endParaRPr lang="en-US" sz="3700" b="1" u="none" strike="noStrike" dirty="0">
              <a:solidFill>
                <a:srgbClr val="1C0E04"/>
              </a:solidFill>
              <a:latin typeface="Lora"/>
              <a:ea typeface="Playpen Sans Bold"/>
              <a:cs typeface="Lora Bold"/>
            </a:endParaRPr>
          </a:p>
          <a:p>
            <a:pPr marL="0" lvl="0" indent="0" algn="l">
              <a:lnSpc>
                <a:spcPts val="5180"/>
              </a:lnSpc>
              <a:spcBef>
                <a:spcPct val="0"/>
              </a:spcBef>
            </a:pPr>
            <a:endParaRPr lang="en-US" sz="3700" b="1" u="none" strike="noStrike">
              <a:solidFill>
                <a:srgbClr val="1C0E04"/>
              </a:solidFill>
              <a:latin typeface="Lora Bold"/>
              <a:ea typeface="Lora Bold"/>
              <a:cs typeface="Lora Bold"/>
              <a:sym typeface="Lora Bold"/>
            </a:endParaRPr>
          </a:p>
          <a:p>
            <a:pPr algn="l">
              <a:lnSpc>
                <a:spcPts val="5180"/>
              </a:lnSpc>
              <a:spcBef>
                <a:spcPct val="0"/>
              </a:spcBef>
            </a:pPr>
            <a:r>
              <a:rPr lang="en-US" sz="3700" u="none" strike="noStrike" dirty="0" err="1">
                <a:solidFill>
                  <a:srgbClr val="1C0E04"/>
                </a:solidFill>
                <a:latin typeface="Lora"/>
                <a:ea typeface="Lora"/>
                <a:cs typeface="Lora"/>
                <a:sym typeface="Lora"/>
              </a:rPr>
              <a:t>Mokiniai</a:t>
            </a:r>
            <a:r>
              <a:rPr lang="en-US" sz="3700" u="none" strike="noStrike" dirty="0">
                <a:solidFill>
                  <a:srgbClr val="1C0E04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700" u="none" strike="noStrike" dirty="0" err="1">
                <a:solidFill>
                  <a:srgbClr val="1C0E04"/>
                </a:solidFill>
                <a:latin typeface="Lora"/>
                <a:ea typeface="Lora"/>
                <a:cs typeface="Lora"/>
                <a:sym typeface="Lora"/>
              </a:rPr>
              <a:t>ir</a:t>
            </a:r>
            <a:r>
              <a:rPr lang="en-US" sz="3700" u="none" strike="noStrike" dirty="0">
                <a:solidFill>
                  <a:srgbClr val="1C0E04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700" u="none" strike="noStrike" dirty="0" err="1">
                <a:solidFill>
                  <a:srgbClr val="1C0E04"/>
                </a:solidFill>
                <a:latin typeface="Lora"/>
                <a:ea typeface="Lora"/>
                <a:cs typeface="Lora"/>
                <a:sym typeface="Lora"/>
              </a:rPr>
              <a:t>tėvai</a:t>
            </a:r>
            <a:r>
              <a:rPr lang="en-US" sz="3700" u="none" strike="noStrike" dirty="0">
                <a:solidFill>
                  <a:srgbClr val="1C0E04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700" u="none" strike="noStrike" dirty="0" err="1">
                <a:solidFill>
                  <a:srgbClr val="1C0E04"/>
                </a:solidFill>
                <a:latin typeface="Lora"/>
                <a:ea typeface="Lora"/>
                <a:cs typeface="Lora"/>
                <a:sym typeface="Lora"/>
              </a:rPr>
              <a:t>santykius</a:t>
            </a:r>
            <a:r>
              <a:rPr lang="en-US" sz="3700" u="none" strike="noStrike" dirty="0">
                <a:solidFill>
                  <a:srgbClr val="1C0E04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700" u="none" strike="noStrike" dirty="0" err="1">
                <a:solidFill>
                  <a:srgbClr val="1C0E04"/>
                </a:solidFill>
                <a:latin typeface="Lora"/>
                <a:ea typeface="Lora"/>
                <a:cs typeface="Lora"/>
                <a:sym typeface="Lora"/>
              </a:rPr>
              <a:t>vertina</a:t>
            </a:r>
            <a:r>
              <a:rPr lang="en-US" sz="3700" u="none" strike="noStrike" dirty="0">
                <a:solidFill>
                  <a:srgbClr val="1C0E04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700" u="none" strike="noStrike" dirty="0" err="1">
                <a:solidFill>
                  <a:srgbClr val="1C0E04"/>
                </a:solidFill>
                <a:latin typeface="Lora"/>
                <a:ea typeface="Lora"/>
                <a:cs typeface="Lora"/>
                <a:sym typeface="Lora"/>
              </a:rPr>
              <a:t>pozityviai</a:t>
            </a:r>
            <a:r>
              <a:rPr lang="en-US" sz="3700" u="none" strike="noStrike" dirty="0">
                <a:solidFill>
                  <a:srgbClr val="1C0E04"/>
                </a:solidFill>
                <a:latin typeface="Lora"/>
                <a:ea typeface="Lora"/>
                <a:cs typeface="Lora"/>
                <a:sym typeface="Lora"/>
              </a:rPr>
              <a:t> (~79–86%), </a:t>
            </a:r>
            <a:r>
              <a:rPr lang="en-US" sz="3700" u="none" strike="noStrike" dirty="0" err="1">
                <a:solidFill>
                  <a:srgbClr val="1C0E04"/>
                </a:solidFill>
                <a:latin typeface="Lora"/>
                <a:ea typeface="Lora"/>
                <a:cs typeface="Lora"/>
                <a:sym typeface="Lora"/>
              </a:rPr>
              <a:t>tačiau</a:t>
            </a:r>
            <a:r>
              <a:rPr lang="en-US" sz="3700" u="none" strike="noStrike" dirty="0">
                <a:solidFill>
                  <a:srgbClr val="1C0E04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700" u="none" strike="noStrike" dirty="0" err="1">
                <a:solidFill>
                  <a:srgbClr val="1C0E04"/>
                </a:solidFill>
                <a:latin typeface="Lora"/>
                <a:ea typeface="Lora"/>
                <a:cs typeface="Lora"/>
                <a:sym typeface="Lora"/>
              </a:rPr>
              <a:t>mokytojai</a:t>
            </a:r>
            <a:r>
              <a:rPr lang="en-US" sz="3700" u="none" strike="noStrike" dirty="0">
                <a:solidFill>
                  <a:srgbClr val="1C0E04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700" u="none" strike="noStrike" dirty="0" err="1">
                <a:solidFill>
                  <a:srgbClr val="1C0E04"/>
                </a:solidFill>
                <a:latin typeface="Lora"/>
                <a:ea typeface="Lora"/>
                <a:cs typeface="Lora"/>
                <a:sym typeface="Lora"/>
              </a:rPr>
              <a:t>kasdienėje</a:t>
            </a:r>
            <a:r>
              <a:rPr lang="en-US" sz="3700" u="none" strike="noStrike" dirty="0">
                <a:solidFill>
                  <a:srgbClr val="1C0E04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700" u="none" strike="noStrike" dirty="0" err="1">
                <a:solidFill>
                  <a:srgbClr val="1C0E04"/>
                </a:solidFill>
                <a:latin typeface="Lora"/>
                <a:ea typeface="Lora"/>
                <a:cs typeface="Lora"/>
                <a:sym typeface="Lora"/>
              </a:rPr>
              <a:t>praktikoje</a:t>
            </a:r>
            <a:r>
              <a:rPr lang="en-US" sz="3700" u="none" strike="noStrike" dirty="0">
                <a:solidFill>
                  <a:srgbClr val="1C0E04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700" u="none" strike="noStrike" dirty="0" err="1">
                <a:solidFill>
                  <a:srgbClr val="1C0E04"/>
                </a:solidFill>
                <a:latin typeface="Lora"/>
                <a:ea typeface="Lora"/>
                <a:cs typeface="Lora"/>
                <a:sym typeface="Lora"/>
              </a:rPr>
              <a:t>mato</a:t>
            </a:r>
            <a:r>
              <a:rPr lang="en-US" sz="3700" u="none" strike="noStrike" dirty="0">
                <a:solidFill>
                  <a:srgbClr val="1C0E04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700" u="none" strike="noStrike" dirty="0" err="1">
                <a:solidFill>
                  <a:srgbClr val="1C0E04"/>
                </a:solidFill>
                <a:latin typeface="Lora"/>
                <a:ea typeface="Lora"/>
                <a:cs typeface="Lora"/>
                <a:sym typeface="Lora"/>
              </a:rPr>
              <a:t>daug</a:t>
            </a:r>
            <a:r>
              <a:rPr lang="en-US" sz="3700" u="none" strike="noStrike" dirty="0">
                <a:solidFill>
                  <a:srgbClr val="1C0E04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700" u="none" strike="noStrike" dirty="0" err="1">
                <a:solidFill>
                  <a:srgbClr val="1C0E04"/>
                </a:solidFill>
                <a:latin typeface="Lora"/>
                <a:ea typeface="Lora"/>
                <a:cs typeface="Lora"/>
                <a:sym typeface="Lora"/>
              </a:rPr>
              <a:t>daugiau</a:t>
            </a:r>
            <a:r>
              <a:rPr lang="en-US" sz="3700" u="none" strike="noStrike" dirty="0">
                <a:solidFill>
                  <a:srgbClr val="1C0E04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700" u="none" strike="noStrike" dirty="0" err="1">
                <a:solidFill>
                  <a:srgbClr val="1C0E04"/>
                </a:solidFill>
                <a:latin typeface="Lora"/>
                <a:ea typeface="Lora"/>
                <a:cs typeface="Lora"/>
                <a:sym typeface="Lora"/>
              </a:rPr>
              <a:t>problemų</a:t>
            </a:r>
            <a:r>
              <a:rPr lang="en-US" sz="3700" u="none" strike="noStrike" dirty="0">
                <a:solidFill>
                  <a:srgbClr val="1C0E04"/>
                </a:solidFill>
                <a:latin typeface="Lora"/>
                <a:ea typeface="Lora"/>
                <a:cs typeface="Lora"/>
                <a:sym typeface="Lora"/>
              </a:rPr>
              <a:t> (23–67%).​</a:t>
            </a:r>
            <a:endParaRPr lang="en-US" sz="3700" u="none" strike="noStrike" dirty="0">
              <a:solidFill>
                <a:srgbClr val="1C0E04"/>
              </a:solidFill>
              <a:latin typeface="Lora"/>
              <a:ea typeface="Lora"/>
              <a:cs typeface="Lora"/>
            </a:endParaRPr>
          </a:p>
          <a:p>
            <a:pPr marL="0" lvl="0" indent="0" algn="l">
              <a:lnSpc>
                <a:spcPts val="5180"/>
              </a:lnSpc>
              <a:spcBef>
                <a:spcPct val="0"/>
              </a:spcBef>
            </a:pPr>
            <a:endParaRPr lang="en-US" sz="3700" u="none" strike="noStrike">
              <a:solidFill>
                <a:srgbClr val="1C0E04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291898" y="6995358"/>
            <a:ext cx="15704204" cy="1955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  <a:spcBef>
                <a:spcPct val="0"/>
              </a:spcBef>
            </a:pPr>
            <a:r>
              <a:rPr lang="en-US" sz="3650" b="1" dirty="0" err="1">
                <a:solidFill>
                  <a:srgbClr val="1C0E04"/>
                </a:solidFill>
                <a:latin typeface="Lora Bold"/>
                <a:ea typeface="Lora Bold"/>
                <a:cs typeface="Lora Bold"/>
                <a:sym typeface="Lora Bold"/>
              </a:rPr>
              <a:t>Pagarb</a:t>
            </a:r>
            <a:r>
              <a:rPr lang="en-US" sz="3650" b="1" u="none" strike="noStrike" dirty="0" err="1">
                <a:solidFill>
                  <a:srgbClr val="1C0E04"/>
                </a:solidFill>
                <a:latin typeface="Lora Bold"/>
                <a:ea typeface="Lora Bold"/>
                <a:cs typeface="Lora Bold"/>
                <a:sym typeface="Lora Bold"/>
              </a:rPr>
              <a:t>os</a:t>
            </a:r>
            <a:r>
              <a:rPr lang="en-US" sz="3650" b="1" u="none" strike="noStrike" dirty="0">
                <a:solidFill>
                  <a:srgbClr val="1C0E04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3650" b="1" u="none" strike="noStrike" dirty="0" err="1">
                <a:solidFill>
                  <a:srgbClr val="1C0E04"/>
                </a:solidFill>
                <a:latin typeface="Lora Bold"/>
                <a:ea typeface="Lora Bold"/>
                <a:cs typeface="Lora Bold"/>
                <a:sym typeface="Lora Bold"/>
              </a:rPr>
              <a:t>vertybės</a:t>
            </a:r>
            <a:r>
              <a:rPr lang="en-US" sz="3650" b="1" u="none" strike="noStrike" dirty="0">
                <a:solidFill>
                  <a:srgbClr val="1C0E04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3650" b="1" u="none" strike="noStrike" dirty="0" err="1">
                <a:solidFill>
                  <a:srgbClr val="1C0E04"/>
                </a:solidFill>
                <a:latin typeface="Lora Bold"/>
                <a:ea typeface="Lora Bold"/>
                <a:cs typeface="Lora Bold"/>
                <a:sym typeface="Lora Bold"/>
              </a:rPr>
              <a:t>deklaruojamos</a:t>
            </a:r>
            <a:r>
              <a:rPr lang="en-US" sz="3650" b="1" u="none" strike="noStrike" dirty="0">
                <a:solidFill>
                  <a:srgbClr val="1C0E04"/>
                </a:solidFill>
                <a:latin typeface="Lora Bold"/>
                <a:ea typeface="Lora Bold"/>
                <a:cs typeface="Lora Bold"/>
                <a:sym typeface="Lora Bold"/>
              </a:rPr>
              <a:t>, </a:t>
            </a:r>
            <a:r>
              <a:rPr lang="en-US" sz="3650" b="1" u="none" strike="noStrike" dirty="0" err="1">
                <a:solidFill>
                  <a:srgbClr val="1C0E04"/>
                </a:solidFill>
                <a:latin typeface="Lora Bold"/>
                <a:ea typeface="Lora Bold"/>
                <a:cs typeface="Lora Bold"/>
                <a:sym typeface="Lora Bold"/>
              </a:rPr>
              <a:t>tačiau</a:t>
            </a:r>
            <a:r>
              <a:rPr lang="en-US" sz="3650" b="1" u="none" strike="noStrike" dirty="0">
                <a:solidFill>
                  <a:srgbClr val="1C0E04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3650" b="1" u="none" strike="noStrike" dirty="0" err="1">
                <a:solidFill>
                  <a:srgbClr val="1C0E04"/>
                </a:solidFill>
                <a:latin typeface="Lora Bold"/>
                <a:ea typeface="Lora Bold"/>
                <a:cs typeface="Lora Bold"/>
                <a:sym typeface="Lora Bold"/>
              </a:rPr>
              <a:t>realus</a:t>
            </a:r>
            <a:r>
              <a:rPr lang="en-US" sz="3650" b="1" u="none" strike="noStrike" dirty="0">
                <a:solidFill>
                  <a:srgbClr val="1C0E04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3650" b="1" u="none" strike="noStrike" dirty="0" err="1">
                <a:solidFill>
                  <a:srgbClr val="1C0E04"/>
                </a:solidFill>
                <a:latin typeface="Lora Bold"/>
                <a:ea typeface="Lora Bold"/>
                <a:cs typeface="Lora Bold"/>
                <a:sym typeface="Lora Bold"/>
              </a:rPr>
              <a:t>elgesys</a:t>
            </a:r>
            <a:r>
              <a:rPr lang="en-US" sz="3650" b="1" u="none" strike="noStrike" dirty="0">
                <a:solidFill>
                  <a:srgbClr val="1C0E04"/>
                </a:solidFill>
                <a:latin typeface="Lora Bold"/>
                <a:ea typeface="Lora Bold"/>
                <a:cs typeface="Lora Bold"/>
                <a:sym typeface="Lora Bold"/>
              </a:rPr>
              <a:t> ne </a:t>
            </a:r>
            <a:r>
              <a:rPr lang="en-US" sz="3650" b="1" u="none" strike="noStrike" dirty="0" err="1">
                <a:solidFill>
                  <a:srgbClr val="1C0E04"/>
                </a:solidFill>
                <a:latin typeface="Lora Bold"/>
                <a:ea typeface="Lora Bold"/>
                <a:cs typeface="Lora Bold"/>
                <a:sym typeface="Lora Bold"/>
              </a:rPr>
              <a:t>visada</a:t>
            </a:r>
            <a:r>
              <a:rPr lang="en-US" sz="3650" b="1" u="none" strike="noStrike" dirty="0">
                <a:solidFill>
                  <a:srgbClr val="1C0E04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3650" b="1" u="none" strike="noStrike" dirty="0" err="1">
                <a:solidFill>
                  <a:srgbClr val="1C0E04"/>
                </a:solidFill>
                <a:latin typeface="Lora Bold"/>
                <a:ea typeface="Lora Bold"/>
                <a:cs typeface="Lora Bold"/>
                <a:sym typeface="Lora Bold"/>
              </a:rPr>
              <a:t>atitinka</a:t>
            </a:r>
            <a:r>
              <a:rPr lang="en-US" sz="3650" b="1" u="none" strike="noStrike" dirty="0">
                <a:solidFill>
                  <a:srgbClr val="1C0E04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3650" b="1" u="none" strike="noStrike" dirty="0" err="1">
                <a:solidFill>
                  <a:srgbClr val="1C0E04"/>
                </a:solidFill>
                <a:latin typeface="Lora Bold"/>
                <a:ea typeface="Lora Bold"/>
                <a:cs typeface="Lora Bold"/>
                <a:sym typeface="Lora Bold"/>
              </a:rPr>
              <a:t>lūkesčius</a:t>
            </a:r>
            <a:r>
              <a:rPr lang="en-US" sz="3650" b="1" u="none" strike="noStrike" dirty="0">
                <a:solidFill>
                  <a:srgbClr val="1C0E04"/>
                </a:solidFill>
                <a:latin typeface="Lora Bold"/>
                <a:ea typeface="Lora Bold"/>
                <a:cs typeface="Lora Bold"/>
                <a:sym typeface="Lora Bold"/>
              </a:rPr>
              <a:t> — </a:t>
            </a:r>
            <a:r>
              <a:rPr lang="en-US" sz="3650" b="1" u="none" strike="noStrike" dirty="0" err="1">
                <a:solidFill>
                  <a:srgbClr val="1C0E04"/>
                </a:solidFill>
                <a:latin typeface="Lora Bold"/>
                <a:ea typeface="Lora Bold"/>
                <a:cs typeface="Lora Bold"/>
                <a:sym typeface="Lora Bold"/>
              </a:rPr>
              <a:t>skirtingos</a:t>
            </a:r>
            <a:r>
              <a:rPr lang="en-US" sz="3650" b="1" u="none" strike="noStrike" dirty="0">
                <a:solidFill>
                  <a:srgbClr val="1C0E04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3650" b="1" u="none" strike="noStrike" dirty="0" err="1">
                <a:solidFill>
                  <a:srgbClr val="1C0E04"/>
                </a:solidFill>
                <a:latin typeface="Lora Bold"/>
                <a:ea typeface="Lora Bold"/>
                <a:cs typeface="Lora Bold"/>
                <a:sym typeface="Lora Bold"/>
              </a:rPr>
              <a:t>grupės</a:t>
            </a:r>
            <a:r>
              <a:rPr lang="en-US" sz="3650" b="1" u="none" strike="noStrike" dirty="0">
                <a:solidFill>
                  <a:srgbClr val="1C0E04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3650" b="1" u="none" strike="noStrike" dirty="0" err="1">
                <a:solidFill>
                  <a:srgbClr val="1C0E04"/>
                </a:solidFill>
                <a:latin typeface="Lora Bold"/>
                <a:ea typeface="Lora Bold"/>
                <a:cs typeface="Lora Bold"/>
                <a:sym typeface="Lora Bold"/>
              </a:rPr>
              <a:t>remiasi</a:t>
            </a:r>
            <a:r>
              <a:rPr lang="en-US" sz="3650" b="1" u="none" strike="noStrike" dirty="0">
                <a:solidFill>
                  <a:srgbClr val="1C0E04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3650" b="1" u="none" strike="noStrike" dirty="0" err="1">
                <a:solidFill>
                  <a:srgbClr val="1C0E04"/>
                </a:solidFill>
                <a:latin typeface="Lora Bold"/>
                <a:ea typeface="Lora Bold"/>
                <a:cs typeface="Lora Bold"/>
                <a:sym typeface="Lora Bold"/>
              </a:rPr>
              <a:t>skirtinga</a:t>
            </a:r>
            <a:r>
              <a:rPr lang="en-US" sz="3650" b="1" u="none" strike="noStrike" dirty="0">
                <a:solidFill>
                  <a:srgbClr val="1C0E04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3650" b="1" u="none" strike="noStrike" dirty="0" err="1">
                <a:solidFill>
                  <a:srgbClr val="1C0E04"/>
                </a:solidFill>
                <a:latin typeface="Lora Bold"/>
                <a:ea typeface="Lora Bold"/>
                <a:cs typeface="Lora Bold"/>
                <a:sym typeface="Lora Bold"/>
              </a:rPr>
              <a:t>patirtim</a:t>
            </a:r>
            <a:r>
              <a:rPr lang="en-US" sz="3650" b="1" u="none" strike="noStrike" dirty="0">
                <a:solidFill>
                  <a:srgbClr val="1C0E04"/>
                </a:solidFill>
                <a:latin typeface="Lora Bold"/>
                <a:ea typeface="Lora Bold"/>
                <a:cs typeface="Lora Bold"/>
                <a:sym typeface="Lora Bold"/>
              </a:rPr>
              <a:t>​</a:t>
            </a:r>
            <a:r>
              <a:rPr lang="en-US" sz="3650" b="1" u="none" strike="noStrike" dirty="0" err="1">
                <a:solidFill>
                  <a:srgbClr val="1C0E04"/>
                </a:solidFill>
                <a:latin typeface="Lora Bold"/>
                <a:ea typeface="Lora Bold"/>
                <a:cs typeface="Lora Bold"/>
                <a:sym typeface="Lora Bold"/>
              </a:rPr>
              <a:t>i</a:t>
            </a:r>
            <a:r>
              <a:rPr lang="en-US" sz="3650" b="1" u="none" strike="noStrike" dirty="0">
                <a:solidFill>
                  <a:srgbClr val="1C0E04"/>
                </a:solidFill>
                <a:latin typeface="Lora Bold"/>
                <a:ea typeface="Lora Bold"/>
                <a:cs typeface="Lora Bold"/>
                <a:sym typeface="Lora Bold"/>
              </a:rPr>
              <a:t>.</a:t>
            </a:r>
            <a:endParaRPr lang="en-US" sz="3650" b="1" u="none" strike="noStrike" dirty="0">
              <a:solidFill>
                <a:srgbClr val="1C0E04"/>
              </a:solidFill>
              <a:latin typeface="Lora Bold"/>
              <a:ea typeface="Lora Bold"/>
              <a:cs typeface="Lora Bold"/>
            </a:endParaRPr>
          </a:p>
          <a:p>
            <a:pPr marL="0" lvl="0" indent="0" algn="ctr">
              <a:lnSpc>
                <a:spcPts val="5179"/>
              </a:lnSpc>
              <a:spcBef>
                <a:spcPct val="0"/>
              </a:spcBef>
            </a:pPr>
            <a:endParaRPr lang="en-US" sz="3699" b="1" u="none" strike="noStrike">
              <a:solidFill>
                <a:srgbClr val="1C0E04"/>
              </a:solidFill>
              <a:latin typeface="Lora Bold"/>
              <a:ea typeface="Lora Bold"/>
              <a:cs typeface="Lora Bold"/>
              <a:sym typeface="Lora 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8179" y="467183"/>
            <a:ext cx="16349875" cy="2152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520"/>
              </a:lnSpc>
            </a:pPr>
            <a:r>
              <a:rPr lang="en-US" sz="7100" spc="85">
                <a:solidFill>
                  <a:srgbClr val="915833">
                    <a:alpha val="80000"/>
                  </a:srgbClr>
                </a:solidFill>
                <a:latin typeface="Lora"/>
                <a:ea typeface="Lora"/>
                <a:cs typeface="Lora"/>
                <a:sym typeface="Lora"/>
              </a:rPr>
              <a:t>MOKINIŲ MOTYVACIJA IR EMOCINĖ SAVIJAUTA</a:t>
            </a:r>
          </a:p>
        </p:txBody>
      </p:sp>
      <p:sp>
        <p:nvSpPr>
          <p:cNvPr id="4" name="Freeform 4"/>
          <p:cNvSpPr/>
          <p:nvPr/>
        </p:nvSpPr>
        <p:spPr>
          <a:xfrm rot="-5400000">
            <a:off x="8972333" y="-5629271"/>
            <a:ext cx="8344335" cy="8229600"/>
          </a:xfrm>
          <a:custGeom>
            <a:avLst/>
            <a:gdLst/>
            <a:ahLst/>
            <a:cxnLst/>
            <a:rect l="l" t="t" r="r" b="b"/>
            <a:pathLst>
              <a:path w="8344335" h="8229600">
                <a:moveTo>
                  <a:pt x="0" y="0"/>
                </a:moveTo>
                <a:lnTo>
                  <a:pt x="8344334" y="0"/>
                </a:lnTo>
                <a:lnTo>
                  <a:pt x="834433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5400000">
            <a:off x="971333" y="7747535"/>
            <a:ext cx="8344335" cy="8229600"/>
          </a:xfrm>
          <a:custGeom>
            <a:avLst/>
            <a:gdLst/>
            <a:ahLst/>
            <a:cxnLst/>
            <a:rect l="l" t="t" r="r" b="b"/>
            <a:pathLst>
              <a:path w="8344335" h="8229600">
                <a:moveTo>
                  <a:pt x="0" y="0"/>
                </a:moveTo>
                <a:lnTo>
                  <a:pt x="8344334" y="0"/>
                </a:lnTo>
                <a:lnTo>
                  <a:pt x="834433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579058" y="3057983"/>
            <a:ext cx="13264010" cy="591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09"/>
              </a:lnSpc>
              <a:spcBef>
                <a:spcPct val="0"/>
              </a:spcBef>
            </a:pPr>
            <a:r>
              <a:rPr lang="en-US" sz="3699" b="1" spc="44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Visos grupės sutaria: motyvacija — silpna sritis.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9284" y="2867138"/>
            <a:ext cx="8847570" cy="8076841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2044490" y="9578821"/>
            <a:ext cx="267704" cy="4344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84"/>
              </a:lnSpc>
            </a:pPr>
            <a:r>
              <a:rPr lang="en-US" sz="25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%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6693935" y="9578821"/>
            <a:ext cx="267704" cy="4344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84"/>
              </a:lnSpc>
            </a:pPr>
            <a:r>
              <a:rPr lang="en-US" sz="25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%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369213" y="9578821"/>
            <a:ext cx="267704" cy="4344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84"/>
              </a:lnSpc>
            </a:pPr>
            <a:r>
              <a:rPr lang="en-US" sz="25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%</a:t>
            </a:r>
          </a:p>
        </p:txBody>
      </p:sp>
      <p:sp>
        <p:nvSpPr>
          <p:cNvPr id="11" name="Freeform 11"/>
          <p:cNvSpPr/>
          <p:nvPr/>
        </p:nvSpPr>
        <p:spPr>
          <a:xfrm rot="-5400000">
            <a:off x="1123733" y="7899935"/>
            <a:ext cx="8344335" cy="8229600"/>
          </a:xfrm>
          <a:custGeom>
            <a:avLst/>
            <a:gdLst/>
            <a:ahLst/>
            <a:cxnLst/>
            <a:rect l="l" t="t" r="r" b="b"/>
            <a:pathLst>
              <a:path w="8344335" h="8229600">
                <a:moveTo>
                  <a:pt x="0" y="0"/>
                </a:moveTo>
                <a:lnTo>
                  <a:pt x="8344334" y="0"/>
                </a:lnTo>
                <a:lnTo>
                  <a:pt x="834433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547365" y="4666773"/>
            <a:ext cx="9192269" cy="2830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84"/>
              </a:lnSpc>
            </a:pPr>
            <a:r>
              <a:rPr lang="en-US" sz="406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Mokiniai ją vertina blogiausiai (tik 28% eina su džiaugsmu į mokyklą), tėvai — švelniau (~49%), mokytojai problemą mato per elgesį (~42% vengia iššūkių).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89994" y="8524474"/>
            <a:ext cx="8420706" cy="1251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Bendra tendencija: emocinis ryšys su mokykla yra nepakankamas.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00124" y="612929"/>
            <a:ext cx="17109133" cy="1123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999"/>
              </a:lnSpc>
            </a:pPr>
            <a:r>
              <a:rPr lang="en-US" sz="7499" spc="89">
                <a:solidFill>
                  <a:srgbClr val="915833">
                    <a:alpha val="80000"/>
                  </a:srgbClr>
                </a:solidFill>
                <a:latin typeface="Lora"/>
                <a:ea typeface="Lora"/>
                <a:cs typeface="Lora"/>
                <a:sym typeface="Lora"/>
              </a:rPr>
              <a:t>MOKYMOSI SAVIVALDUMAS</a:t>
            </a:r>
          </a:p>
        </p:txBody>
      </p:sp>
      <p:sp>
        <p:nvSpPr>
          <p:cNvPr id="4" name="Freeform 4"/>
          <p:cNvSpPr/>
          <p:nvPr/>
        </p:nvSpPr>
        <p:spPr>
          <a:xfrm rot="-5400000">
            <a:off x="4971833" y="8278454"/>
            <a:ext cx="8344335" cy="8229600"/>
          </a:xfrm>
          <a:custGeom>
            <a:avLst/>
            <a:gdLst/>
            <a:ahLst/>
            <a:cxnLst/>
            <a:rect l="l" t="t" r="r" b="b"/>
            <a:pathLst>
              <a:path w="8344335" h="8229600">
                <a:moveTo>
                  <a:pt x="0" y="0"/>
                </a:moveTo>
                <a:lnTo>
                  <a:pt x="8344334" y="0"/>
                </a:lnTo>
                <a:lnTo>
                  <a:pt x="834433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484812" y="2641647"/>
            <a:ext cx="10369340" cy="740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0"/>
              </a:lnSpc>
              <a:spcBef>
                <a:spcPct val="0"/>
              </a:spcBef>
            </a:pPr>
            <a:r>
              <a:rPr lang="en-US" sz="3500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Labiausiai sutampanti sritis.</a:t>
            </a:r>
          </a:p>
          <a:p>
            <a:pPr algn="l">
              <a:lnSpc>
                <a:spcPts val="4900"/>
              </a:lnSpc>
              <a:spcBef>
                <a:spcPct val="0"/>
              </a:spcBef>
            </a:pPr>
            <a:endParaRPr lang="en-US" sz="3500" b="1">
              <a:solidFill>
                <a:srgbClr val="000000"/>
              </a:solidFill>
              <a:latin typeface="Lora Bold"/>
              <a:ea typeface="Lora Bold"/>
              <a:cs typeface="Lora Bold"/>
              <a:sym typeface="Lora Bold"/>
            </a:endParaRPr>
          </a:p>
          <a:p>
            <a:pPr algn="l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Planuoja mokymąsi su mokytoju tik ~38,7% mokinių, tėvai mano ~50,6%, mokytojai vertina, kad mokiniai geba planuoti tik ~35,6%.</a:t>
            </a:r>
          </a:p>
          <a:p>
            <a:pPr algn="l">
              <a:lnSpc>
                <a:spcPts val="4900"/>
              </a:lnSpc>
              <a:spcBef>
                <a:spcPct val="0"/>
              </a:spcBef>
            </a:pPr>
            <a:endParaRPr lang="en-US" sz="3500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  <a:p>
            <a:pPr algn="l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Visi vertinimai žemi, skirtumai tarp grupių nedideli. Savivaldus mokymasis nėra pakankamai išvystytas — mokinys išlieka labiau mokymo objektas nei subjektas.</a:t>
            </a:r>
          </a:p>
          <a:p>
            <a:pPr algn="l">
              <a:lnSpc>
                <a:spcPts val="4900"/>
              </a:lnSpc>
              <a:spcBef>
                <a:spcPct val="0"/>
              </a:spcBef>
            </a:pPr>
            <a:endParaRPr lang="en-US" sz="3500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  <a:p>
            <a:pPr algn="l">
              <a:lnSpc>
                <a:spcPts val="4900"/>
              </a:lnSpc>
              <a:spcBef>
                <a:spcPct val="0"/>
              </a:spcBef>
            </a:pPr>
            <a:endParaRPr lang="en-US" sz="3500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57284" y="890414"/>
            <a:ext cx="8607050" cy="10157578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2594730" y="9614473"/>
            <a:ext cx="267704" cy="4344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84"/>
              </a:lnSpc>
            </a:pPr>
            <a:r>
              <a:rPr lang="en-US" sz="25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%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723919" y="9614473"/>
            <a:ext cx="267704" cy="4344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84"/>
              </a:lnSpc>
            </a:pPr>
            <a:r>
              <a:rPr lang="en-US" sz="25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%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6848998" y="9614473"/>
            <a:ext cx="267704" cy="4344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84"/>
              </a:lnSpc>
            </a:pPr>
            <a:r>
              <a:rPr lang="en-US" sz="25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%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8972333" y="-5629271"/>
            <a:ext cx="8344335" cy="8229600"/>
          </a:xfrm>
          <a:custGeom>
            <a:avLst/>
            <a:gdLst/>
            <a:ahLst/>
            <a:cxnLst/>
            <a:rect l="l" t="t" r="r" b="b"/>
            <a:pathLst>
              <a:path w="8344335" h="8229600">
                <a:moveTo>
                  <a:pt x="0" y="0"/>
                </a:moveTo>
                <a:lnTo>
                  <a:pt x="8344334" y="0"/>
                </a:lnTo>
                <a:lnTo>
                  <a:pt x="834433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5400000">
            <a:off x="971333" y="7747535"/>
            <a:ext cx="8344335" cy="8229600"/>
          </a:xfrm>
          <a:custGeom>
            <a:avLst/>
            <a:gdLst/>
            <a:ahLst/>
            <a:cxnLst/>
            <a:rect l="l" t="t" r="r" b="b"/>
            <a:pathLst>
              <a:path w="8344335" h="8229600">
                <a:moveTo>
                  <a:pt x="0" y="0"/>
                </a:moveTo>
                <a:lnTo>
                  <a:pt x="8344334" y="0"/>
                </a:lnTo>
                <a:lnTo>
                  <a:pt x="834433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-16824" y="44735"/>
            <a:ext cx="18304824" cy="2192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14"/>
              </a:lnSpc>
            </a:pPr>
            <a:r>
              <a:rPr lang="en-US" sz="6296">
                <a:solidFill>
                  <a:srgbClr val="915833"/>
                </a:solidFill>
                <a:latin typeface="Lora"/>
                <a:ea typeface="Lora"/>
                <a:cs typeface="Lora"/>
                <a:sym typeface="Lora"/>
              </a:rPr>
              <a:t>MOKYMO INDIVIDUALIZAVIMAS (DIFERENCIJAVIMAS)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02631" y="2851223"/>
            <a:ext cx="9688924" cy="68704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3"/>
              </a:lnSpc>
              <a:spcBef>
                <a:spcPct val="0"/>
              </a:spcBef>
            </a:pPr>
            <a:r>
              <a:rPr lang="en-US" sz="3500" b="1" dirty="0" err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Didžiausias</a:t>
            </a:r>
            <a:r>
              <a:rPr lang="en-US" sz="3500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neatitikimas</a:t>
            </a:r>
            <a:r>
              <a:rPr lang="en-US" sz="3500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visoje</a:t>
            </a:r>
            <a:r>
              <a:rPr lang="en-US" sz="3500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analizėje</a:t>
            </a:r>
            <a:r>
              <a:rPr lang="en-US" sz="3500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.</a:t>
            </a:r>
          </a:p>
          <a:p>
            <a:pPr algn="l">
              <a:lnSpc>
                <a:spcPts val="4903"/>
              </a:lnSpc>
              <a:spcBef>
                <a:spcPct val="0"/>
              </a:spcBef>
            </a:pPr>
            <a:endParaRPr lang="en-US" sz="3502" b="1">
              <a:solidFill>
                <a:srgbClr val="000000"/>
              </a:solidFill>
              <a:latin typeface="Lora Bold"/>
              <a:ea typeface="Lora Bold"/>
              <a:cs typeface="Lora Bold"/>
              <a:sym typeface="Lora Bold"/>
            </a:endParaRPr>
          </a:p>
          <a:p>
            <a:pPr algn="l">
              <a:lnSpc>
                <a:spcPts val="4903"/>
              </a:lnSpc>
              <a:spcBef>
                <a:spcPct val="0"/>
              </a:spcBef>
            </a:pP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Mokytojai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beveik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100%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teigia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,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kad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atsižvelgia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į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mokinių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poreikius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,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tačiau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mokiniai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sako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,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kad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užduočių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pasirinkimas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minimalus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(33,8%)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ir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tėvai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(39,5%)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diferencijavimo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beveik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nejaučia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.</a:t>
            </a:r>
            <a:endParaRPr lang="en-US" sz="3500" dirty="0">
              <a:solidFill>
                <a:srgbClr val="000000"/>
              </a:solidFill>
              <a:latin typeface="Lora"/>
              <a:ea typeface="Lora"/>
              <a:cs typeface="Lora"/>
            </a:endParaRPr>
          </a:p>
          <a:p>
            <a:pPr algn="l">
              <a:lnSpc>
                <a:spcPts val="4903"/>
              </a:lnSpc>
              <a:spcBef>
                <a:spcPct val="0"/>
              </a:spcBef>
            </a:pPr>
            <a:endParaRPr lang="en-US" sz="3502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  <a:p>
            <a:pPr algn="l">
              <a:lnSpc>
                <a:spcPts val="4903"/>
              </a:lnSpc>
              <a:spcBef>
                <a:spcPct val="0"/>
              </a:spcBef>
            </a:pPr>
            <a:r>
              <a:rPr lang="en-US" sz="3500" b="1" err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Diferencijavimas</a:t>
            </a:r>
            <a:r>
              <a:rPr lang="en-US" sz="3500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3500" b="1" err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vyksta</a:t>
            </a:r>
            <a:r>
              <a:rPr lang="en-US" sz="3500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3500" b="1" err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formaliai</a:t>
            </a:r>
            <a:r>
              <a:rPr lang="en-US" sz="3500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 (</a:t>
            </a:r>
            <a:r>
              <a:rPr lang="en-US" sz="3500" b="1" err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planavime</a:t>
            </a:r>
            <a:r>
              <a:rPr lang="en-US" sz="3500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), bet </a:t>
            </a:r>
            <a:r>
              <a:rPr lang="en-US" sz="3500" b="1" err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nepakankamai</a:t>
            </a:r>
            <a:r>
              <a:rPr lang="en-US" sz="3500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3500" b="1" err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atsiskleidžia</a:t>
            </a:r>
            <a:r>
              <a:rPr lang="en-US" sz="3500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3500" b="1" err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mokinio</a:t>
            </a:r>
            <a:r>
              <a:rPr lang="en-US" sz="3500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3500" b="1" err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patirtyje</a:t>
            </a:r>
            <a:r>
              <a:rPr lang="en-US" sz="3500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. </a:t>
            </a:r>
            <a:r>
              <a:rPr lang="en-US" sz="3500" b="1" err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Problema</a:t>
            </a:r>
            <a:r>
              <a:rPr lang="en-US" sz="3500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 ne tik „</a:t>
            </a:r>
            <a:r>
              <a:rPr lang="en-US" sz="3500" b="1" err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daroma</a:t>
            </a:r>
            <a:r>
              <a:rPr lang="en-US" sz="3500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3500" b="1" err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ar</a:t>
            </a:r>
            <a:r>
              <a:rPr lang="en-US" sz="3500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 ne", bet </a:t>
            </a:r>
            <a:r>
              <a:rPr lang="en-US" sz="3500" b="1" err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ar</a:t>
            </a:r>
            <a:r>
              <a:rPr lang="en-US" sz="3500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3500" b="1" err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mokinys</a:t>
            </a:r>
            <a:r>
              <a:rPr lang="en-US" sz="3500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 tai </a:t>
            </a:r>
            <a:r>
              <a:rPr lang="en-US" sz="3500" b="1" err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pastebi</a:t>
            </a:r>
            <a:r>
              <a:rPr lang="en-US" sz="3500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3500" b="1" err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ir</a:t>
            </a:r>
            <a:r>
              <a:rPr lang="en-US" sz="3500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3500" b="1" err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patiria</a:t>
            </a:r>
            <a:r>
              <a:rPr lang="en-US" sz="3500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.</a:t>
            </a:r>
            <a:endParaRPr lang="en-US" sz="3500" b="1">
              <a:solidFill>
                <a:srgbClr val="000000"/>
              </a:solidFill>
              <a:latin typeface="Lora Bold"/>
              <a:ea typeface="Lora Bold"/>
              <a:cs typeface="Lora Bold"/>
            </a:endParaR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5100" y="2231040"/>
            <a:ext cx="8886485" cy="8095134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4556455" y="3861110"/>
            <a:ext cx="267704" cy="4344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84"/>
              </a:lnSpc>
            </a:pPr>
            <a:r>
              <a:rPr lang="en-US" sz="25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%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824159" y="5844158"/>
            <a:ext cx="267704" cy="4344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84"/>
              </a:lnSpc>
            </a:pPr>
            <a:r>
              <a:rPr lang="en-US" sz="25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%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667192" y="7832407"/>
            <a:ext cx="267704" cy="4344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84"/>
              </a:lnSpc>
            </a:pPr>
            <a:r>
              <a:rPr lang="en-US" sz="25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%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8972333" y="-5629271"/>
            <a:ext cx="8344335" cy="8229600"/>
          </a:xfrm>
          <a:custGeom>
            <a:avLst/>
            <a:gdLst/>
            <a:ahLst/>
            <a:cxnLst/>
            <a:rect l="l" t="t" r="r" b="b"/>
            <a:pathLst>
              <a:path w="8344335" h="8229600">
                <a:moveTo>
                  <a:pt x="0" y="0"/>
                </a:moveTo>
                <a:lnTo>
                  <a:pt x="8344334" y="0"/>
                </a:lnTo>
                <a:lnTo>
                  <a:pt x="834433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5400000">
            <a:off x="971333" y="7747535"/>
            <a:ext cx="8344335" cy="8229600"/>
          </a:xfrm>
          <a:custGeom>
            <a:avLst/>
            <a:gdLst/>
            <a:ahLst/>
            <a:cxnLst/>
            <a:rect l="l" t="t" r="r" b="b"/>
            <a:pathLst>
              <a:path w="8344335" h="8229600">
                <a:moveTo>
                  <a:pt x="0" y="0"/>
                </a:moveTo>
                <a:lnTo>
                  <a:pt x="8344334" y="0"/>
                </a:lnTo>
                <a:lnTo>
                  <a:pt x="834433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416893" y="3361562"/>
            <a:ext cx="10249713" cy="6169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0"/>
              </a:lnSpc>
              <a:spcBef>
                <a:spcPct val="0"/>
              </a:spcBef>
            </a:pPr>
            <a:r>
              <a:rPr lang="en-US" sz="3500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Sistema veikia — bet ne su mokiniu.</a:t>
            </a:r>
          </a:p>
          <a:p>
            <a:pPr algn="l">
              <a:lnSpc>
                <a:spcPts val="4900"/>
              </a:lnSpc>
              <a:spcBef>
                <a:spcPct val="0"/>
              </a:spcBef>
            </a:pPr>
            <a:endParaRPr lang="en-US" sz="3500" b="1">
              <a:solidFill>
                <a:srgbClr val="000000"/>
              </a:solidFill>
              <a:latin typeface="Lora Bold"/>
              <a:ea typeface="Lora Bold"/>
              <a:cs typeface="Lora Bold"/>
              <a:sym typeface="Lora Bold"/>
            </a:endParaRPr>
          </a:p>
          <a:p>
            <a:pPr algn="l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Mokytojai  (100%) ir tėvai (98,7%) aktyviai seka pažangą, tačiau su pačiais mokiniais sėkmės aptariamos tik 46% atvejų.</a:t>
            </a:r>
          </a:p>
          <a:p>
            <a:pPr algn="l">
              <a:lnSpc>
                <a:spcPts val="4900"/>
              </a:lnSpc>
              <a:spcBef>
                <a:spcPct val="0"/>
              </a:spcBef>
            </a:pPr>
            <a:endParaRPr lang="en-US" sz="3500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  <a:p>
            <a:pPr algn="l">
              <a:lnSpc>
                <a:spcPts val="4900"/>
              </a:lnSpc>
              <a:spcBef>
                <a:spcPct val="0"/>
              </a:spcBef>
            </a:pPr>
            <a:r>
              <a:rPr lang="en-US" sz="3500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Mokinys ne visada įtraukiamas į refleksiją. Trūksta dialogo „mokytojas–mokinys" - sistema labiau funkcionuoja tarp mokytojo ir tėvų.</a:t>
            </a:r>
          </a:p>
          <a:p>
            <a:pPr algn="l">
              <a:lnSpc>
                <a:spcPts val="4900"/>
              </a:lnSpc>
              <a:spcBef>
                <a:spcPct val="0"/>
              </a:spcBef>
            </a:pPr>
            <a:endParaRPr lang="en-US" sz="3500" b="1">
              <a:solidFill>
                <a:srgbClr val="000000"/>
              </a:solidFill>
              <a:latin typeface="Lora Bold"/>
              <a:ea typeface="Lora Bold"/>
              <a:cs typeface="Lora Bold"/>
              <a:sym typeface="Lora Bold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8877" y="1367896"/>
            <a:ext cx="8956792" cy="9729931"/>
          </a:xfrm>
          <a:prstGeom prst="rect">
            <a:avLst/>
          </a:prstGeom>
        </p:spPr>
      </p:pic>
      <p:sp>
        <p:nvSpPr>
          <p:cNvPr id="7" name="Freeform 7"/>
          <p:cNvSpPr/>
          <p:nvPr/>
        </p:nvSpPr>
        <p:spPr>
          <a:xfrm>
            <a:off x="330796" y="1782152"/>
            <a:ext cx="937745" cy="1336165"/>
          </a:xfrm>
          <a:custGeom>
            <a:avLst/>
            <a:gdLst/>
            <a:ahLst/>
            <a:cxnLst/>
            <a:rect l="l" t="t" r="r" b="b"/>
            <a:pathLst>
              <a:path w="937745" h="1336165">
                <a:moveTo>
                  <a:pt x="0" y="0"/>
                </a:moveTo>
                <a:lnTo>
                  <a:pt x="937745" y="0"/>
                </a:lnTo>
                <a:lnTo>
                  <a:pt x="937745" y="1336165"/>
                </a:lnTo>
                <a:lnTo>
                  <a:pt x="0" y="13361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028700" y="445402"/>
            <a:ext cx="16745777" cy="10522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74"/>
              </a:lnSpc>
            </a:pPr>
            <a:r>
              <a:rPr lang="en-US" sz="6196">
                <a:solidFill>
                  <a:srgbClr val="915833"/>
                </a:solidFill>
                <a:latin typeface="Lora"/>
                <a:ea typeface="Lora"/>
                <a:cs typeface="Lora"/>
                <a:sym typeface="Lora"/>
              </a:rPr>
              <a:t>MOKINIŲ PAŽANGA IR GRĮŽTAMASIS RYŠYS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714347" y="2993789"/>
            <a:ext cx="267704" cy="4344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84"/>
              </a:lnSpc>
            </a:pPr>
            <a:r>
              <a:rPr lang="en-US" sz="25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%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5029927" y="2993789"/>
            <a:ext cx="267704" cy="4344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84"/>
              </a:lnSpc>
            </a:pPr>
            <a:r>
              <a:rPr lang="en-US" sz="256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%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7080091" y="6311109"/>
            <a:ext cx="274902" cy="444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80"/>
              </a:lnSpc>
            </a:pPr>
            <a:r>
              <a:rPr lang="en-US" sz="262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%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4971833" y="8278454"/>
            <a:ext cx="8344335" cy="8229600"/>
          </a:xfrm>
          <a:custGeom>
            <a:avLst/>
            <a:gdLst/>
            <a:ahLst/>
            <a:cxnLst/>
            <a:rect l="l" t="t" r="r" b="b"/>
            <a:pathLst>
              <a:path w="8344335" h="8229600">
                <a:moveTo>
                  <a:pt x="0" y="0"/>
                </a:moveTo>
                <a:lnTo>
                  <a:pt x="8344334" y="0"/>
                </a:lnTo>
                <a:lnTo>
                  <a:pt x="834433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911928" y="2094535"/>
            <a:ext cx="1698529" cy="1698529"/>
          </a:xfrm>
          <a:custGeom>
            <a:avLst/>
            <a:gdLst/>
            <a:ahLst/>
            <a:cxnLst/>
            <a:rect l="l" t="t" r="r" b="b"/>
            <a:pathLst>
              <a:path w="1698529" h="1698529">
                <a:moveTo>
                  <a:pt x="0" y="0"/>
                </a:moveTo>
                <a:lnTo>
                  <a:pt x="1698530" y="0"/>
                </a:lnTo>
                <a:lnTo>
                  <a:pt x="1698530" y="1698529"/>
                </a:lnTo>
                <a:lnTo>
                  <a:pt x="0" y="169852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437749" y="2193058"/>
            <a:ext cx="1799597" cy="1600006"/>
          </a:xfrm>
          <a:custGeom>
            <a:avLst/>
            <a:gdLst/>
            <a:ahLst/>
            <a:cxnLst/>
            <a:rect l="l" t="t" r="r" b="b"/>
            <a:pathLst>
              <a:path w="1799597" h="1600006">
                <a:moveTo>
                  <a:pt x="0" y="0"/>
                </a:moveTo>
                <a:lnTo>
                  <a:pt x="1799598" y="0"/>
                </a:lnTo>
                <a:lnTo>
                  <a:pt x="1799598" y="1600006"/>
                </a:lnTo>
                <a:lnTo>
                  <a:pt x="0" y="160000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-2775132" y="6581964"/>
            <a:ext cx="3539792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1C0E04"/>
                </a:solidFill>
                <a:latin typeface="Playpen Sans Bold"/>
                <a:ea typeface="Playpen Sans Bold"/>
                <a:cs typeface="Playpen Sans Bold"/>
                <a:sym typeface="Playpen Sans Bold"/>
              </a:rPr>
              <a:t>Literature Review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52996" y="379032"/>
            <a:ext cx="16917263" cy="3307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14"/>
              </a:lnSpc>
            </a:pPr>
            <a:r>
              <a:rPr lang="en-US" sz="6296">
                <a:solidFill>
                  <a:srgbClr val="915833"/>
                </a:solidFill>
                <a:latin typeface="Lora"/>
                <a:ea typeface="Lora"/>
                <a:cs typeface="Lora"/>
                <a:sym typeface="Lora"/>
              </a:rPr>
              <a:t>KARJEROS UGDYMAS IR SKAITMENINIS MOKYMASIS</a:t>
            </a:r>
          </a:p>
          <a:p>
            <a:pPr algn="ctr">
              <a:lnSpc>
                <a:spcPts val="8814"/>
              </a:lnSpc>
            </a:pPr>
            <a:endParaRPr lang="en-US" sz="6296">
              <a:solidFill>
                <a:srgbClr val="915833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04777" y="4037394"/>
            <a:ext cx="7178910" cy="4930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Karjeros ugdymas</a:t>
            </a:r>
          </a:p>
          <a:p>
            <a:pPr algn="ctr">
              <a:lnSpc>
                <a:spcPts val="4900"/>
              </a:lnSpc>
              <a:spcBef>
                <a:spcPct val="0"/>
              </a:spcBef>
            </a:pPr>
            <a:endParaRPr lang="en-US" sz="3500" b="1">
              <a:solidFill>
                <a:srgbClr val="000000"/>
              </a:solidFill>
              <a:latin typeface="Lora Bold"/>
              <a:ea typeface="Lora Bold"/>
              <a:cs typeface="Lora Bold"/>
              <a:sym typeface="Lora Bold"/>
            </a:endParaRPr>
          </a:p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Mokiniai gauna aiškią informaciją (50,3%) ir tėvai (56,6%) vertina panašiai — nuosekliai vidutiniškai.</a:t>
            </a:r>
          </a:p>
          <a:p>
            <a:pPr algn="ctr">
              <a:lnSpc>
                <a:spcPts val="4900"/>
              </a:lnSpc>
              <a:spcBef>
                <a:spcPct val="0"/>
              </a:spcBef>
            </a:pPr>
            <a:endParaRPr lang="en-US" sz="3500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Sritis nėra kritinė, tačiau trūksta sistemingumo ir aiškumo.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952127" y="4122927"/>
            <a:ext cx="7618131" cy="5613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 b="1" dirty="0" err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Skaitmeninis</a:t>
            </a:r>
            <a:r>
              <a:rPr lang="en-US" sz="3500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mokymasis</a:t>
            </a:r>
            <a:r>
              <a:rPr lang="en-US" sz="3500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ir</a:t>
            </a:r>
            <a:r>
              <a:rPr lang="en-US" sz="3500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 DI</a:t>
            </a:r>
          </a:p>
          <a:p>
            <a:pPr algn="ctr">
              <a:lnSpc>
                <a:spcPts val="4900"/>
              </a:lnSpc>
              <a:spcBef>
                <a:spcPct val="0"/>
              </a:spcBef>
            </a:pPr>
            <a:endParaRPr lang="en-US" sz="3500" b="1">
              <a:solidFill>
                <a:srgbClr val="000000"/>
              </a:solidFill>
              <a:latin typeface="Lora Bold"/>
              <a:ea typeface="Lora Bold"/>
              <a:cs typeface="Lora Bold"/>
              <a:sym typeface="Lora Bold"/>
            </a:endParaRPr>
          </a:p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DI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naudoja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~40%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mokinių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,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kritiškai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pateiktą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informaciją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vertina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~49%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mokinių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;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tėvai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DI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naudoja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— 35%.</a:t>
            </a:r>
            <a:endParaRPr lang="en-US" sz="3500" dirty="0">
              <a:solidFill>
                <a:srgbClr val="000000"/>
              </a:solidFill>
              <a:latin typeface="Lora"/>
              <a:ea typeface="Lora"/>
              <a:cs typeface="Lora"/>
            </a:endParaRPr>
          </a:p>
          <a:p>
            <a:pPr algn="ctr">
              <a:lnSpc>
                <a:spcPts val="4900"/>
              </a:lnSpc>
              <a:spcBef>
                <a:spcPct val="0"/>
              </a:spcBef>
            </a:pPr>
            <a:endParaRPr lang="en-US" sz="3500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Naudojimas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ribotas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,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kompetencijos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neišplėtotos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—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mokymasis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dar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nėra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adaptuotas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šiuolaikiniams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įrankiams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.</a:t>
            </a:r>
            <a:endParaRPr lang="en-US" sz="3500" dirty="0">
              <a:solidFill>
                <a:srgbClr val="000000"/>
              </a:solidFill>
              <a:latin typeface="Lora"/>
              <a:ea typeface="Lora"/>
              <a:cs typeface="Lor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8972333" y="-5629271"/>
            <a:ext cx="8344335" cy="8229600"/>
          </a:xfrm>
          <a:custGeom>
            <a:avLst/>
            <a:gdLst/>
            <a:ahLst/>
            <a:cxnLst/>
            <a:rect l="l" t="t" r="r" b="b"/>
            <a:pathLst>
              <a:path w="8344335" h="8229600">
                <a:moveTo>
                  <a:pt x="0" y="0"/>
                </a:moveTo>
                <a:lnTo>
                  <a:pt x="8344334" y="0"/>
                </a:lnTo>
                <a:lnTo>
                  <a:pt x="834433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5400000">
            <a:off x="971333" y="7747535"/>
            <a:ext cx="8344335" cy="8229600"/>
          </a:xfrm>
          <a:custGeom>
            <a:avLst/>
            <a:gdLst/>
            <a:ahLst/>
            <a:cxnLst/>
            <a:rect l="l" t="t" r="r" b="b"/>
            <a:pathLst>
              <a:path w="8344335" h="8229600">
                <a:moveTo>
                  <a:pt x="0" y="0"/>
                </a:moveTo>
                <a:lnTo>
                  <a:pt x="8344334" y="0"/>
                </a:lnTo>
                <a:lnTo>
                  <a:pt x="834433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879991" y="488468"/>
            <a:ext cx="16756618" cy="1078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14"/>
              </a:lnSpc>
              <a:spcBef>
                <a:spcPct val="0"/>
              </a:spcBef>
            </a:pPr>
            <a:r>
              <a:rPr lang="en-US" sz="6296">
                <a:solidFill>
                  <a:srgbClr val="915833"/>
                </a:solidFill>
                <a:latin typeface="Lora"/>
                <a:ea typeface="Lora"/>
                <a:cs typeface="Lora"/>
                <a:sym typeface="Lora"/>
              </a:rPr>
              <a:t>APIBENDRINTOS LYGINAMOSIOS ĮŽVALGOS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73173" y="2959930"/>
            <a:ext cx="10823895" cy="3692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0"/>
              </a:lnSpc>
              <a:spcBef>
                <a:spcPct val="0"/>
              </a:spcBef>
            </a:pPr>
            <a:r>
              <a:rPr lang="en-US" sz="3500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Didžiausias</a:t>
            </a:r>
            <a:r>
              <a:rPr lang="en-US" sz="3500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sutapimas</a:t>
            </a:r>
            <a:r>
              <a:rPr lang="en-US" sz="3500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 — </a:t>
            </a:r>
            <a:r>
              <a:rPr lang="en-US" sz="3500" b="1" dirty="0" err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prioritetinės</a:t>
            </a:r>
            <a:r>
              <a:rPr lang="en-US" sz="3500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sritys</a:t>
            </a:r>
            <a:r>
              <a:rPr lang="en-US" sz="3500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:</a:t>
            </a:r>
          </a:p>
          <a:p>
            <a:pPr algn="l">
              <a:lnSpc>
                <a:spcPts val="4900"/>
              </a:lnSpc>
              <a:spcBef>
                <a:spcPct val="0"/>
              </a:spcBef>
            </a:pPr>
            <a:endParaRPr lang="en-US" sz="3500" b="1">
              <a:solidFill>
                <a:srgbClr val="000000"/>
              </a:solidFill>
              <a:latin typeface="Lora Bold"/>
              <a:ea typeface="Lora Bold"/>
              <a:cs typeface="Lora Bold"/>
              <a:sym typeface="Lora Bold"/>
            </a:endParaRPr>
          </a:p>
          <a:p>
            <a:pPr marL="755650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Mokinių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savivaldumas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—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silpnas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;</a:t>
            </a:r>
            <a:endParaRPr lang="en-US" sz="3500" dirty="0">
              <a:solidFill>
                <a:srgbClr val="000000"/>
              </a:solidFill>
              <a:latin typeface="Lora"/>
              <a:ea typeface="Lora"/>
              <a:cs typeface="Lora"/>
            </a:endParaRPr>
          </a:p>
          <a:p>
            <a:pPr marL="755650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Motyvacija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—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silpna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;</a:t>
            </a:r>
            <a:endParaRPr lang="en-US" sz="3500" dirty="0">
              <a:solidFill>
                <a:srgbClr val="000000"/>
              </a:solidFill>
              <a:latin typeface="Lora"/>
              <a:ea typeface="Lora"/>
              <a:cs typeface="Lora"/>
            </a:endParaRPr>
          </a:p>
          <a:p>
            <a:pPr marL="755650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Karjeros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ugdymas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—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vidutinis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;</a:t>
            </a:r>
            <a:endParaRPr lang="en-US" sz="3500" dirty="0">
              <a:solidFill>
                <a:srgbClr val="000000"/>
              </a:solidFill>
              <a:latin typeface="Lora"/>
              <a:ea typeface="Lora"/>
              <a:cs typeface="Lora"/>
            </a:endParaRPr>
          </a:p>
          <a:p>
            <a:pPr marL="755650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DI —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silpnas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.</a:t>
            </a:r>
            <a:endParaRPr lang="en-US" sz="3500" dirty="0">
              <a:solidFill>
                <a:srgbClr val="000000"/>
              </a:solidFill>
              <a:latin typeface="Lora"/>
              <a:ea typeface="Lora"/>
              <a:cs typeface="Lora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605894" y="4615098"/>
            <a:ext cx="9092684" cy="307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0"/>
              </a:lnSpc>
              <a:spcBef>
                <a:spcPct val="0"/>
              </a:spcBef>
            </a:pPr>
            <a:r>
              <a:rPr lang="en-US" sz="3500" b="1" dirty="0" err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Didžiausi</a:t>
            </a:r>
            <a:r>
              <a:rPr lang="en-US" sz="3500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skirtumai</a:t>
            </a:r>
            <a:r>
              <a:rPr lang="en-US" sz="3500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 — </a:t>
            </a:r>
            <a:r>
              <a:rPr lang="en-US" sz="3500" b="1" dirty="0" err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reikia</a:t>
            </a:r>
            <a:r>
              <a:rPr lang="en-US" sz="3500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3500" b="1" dirty="0" err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pokyčių</a:t>
            </a:r>
            <a:r>
              <a:rPr lang="en-US" sz="3500" b="1" dirty="0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:</a:t>
            </a:r>
          </a:p>
          <a:p>
            <a:pPr algn="l">
              <a:lnSpc>
                <a:spcPts val="4900"/>
              </a:lnSpc>
              <a:spcBef>
                <a:spcPct val="0"/>
              </a:spcBef>
            </a:pPr>
            <a:endParaRPr lang="en-US" sz="3500" b="1">
              <a:solidFill>
                <a:srgbClr val="000000"/>
              </a:solidFill>
              <a:latin typeface="Lora Bold"/>
              <a:ea typeface="Lora Bold"/>
              <a:cs typeface="Lora Bold"/>
              <a:sym typeface="Lora Bold"/>
            </a:endParaRPr>
          </a:p>
          <a:p>
            <a:pPr marL="755650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Individualizavimas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;</a:t>
            </a:r>
            <a:endParaRPr lang="en-US" sz="3500" dirty="0">
              <a:solidFill>
                <a:srgbClr val="000000"/>
              </a:solidFill>
              <a:latin typeface="Lora"/>
              <a:ea typeface="Lora"/>
              <a:cs typeface="Lora"/>
            </a:endParaRPr>
          </a:p>
          <a:p>
            <a:pPr marL="755650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Santykiai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ir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pagarba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;</a:t>
            </a:r>
            <a:endParaRPr lang="en-US" sz="3500" dirty="0">
              <a:solidFill>
                <a:srgbClr val="000000"/>
              </a:solidFill>
              <a:latin typeface="Lora"/>
              <a:ea typeface="Lora"/>
              <a:cs typeface="Lora"/>
            </a:endParaRPr>
          </a:p>
          <a:p>
            <a:pPr marL="755650" lvl="1" indent="-377825" algn="l">
              <a:lnSpc>
                <a:spcPts val="4900"/>
              </a:lnSpc>
              <a:buFont typeface="Arial"/>
              <a:buChar char="•"/>
            </a:pP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Mokinio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įtraukimas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į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pažangos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3500" dirty="0" err="1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aptarimą</a:t>
            </a:r>
            <a:r>
              <a:rPr lang="en-US" sz="3500" dirty="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.</a:t>
            </a:r>
            <a:endParaRPr lang="en-US" sz="3500" dirty="0">
              <a:solidFill>
                <a:srgbClr val="000000"/>
              </a:solidFill>
              <a:latin typeface="Lora"/>
              <a:ea typeface="Lora"/>
              <a:cs typeface="Lora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376070" y="8512922"/>
            <a:ext cx="15273642" cy="1216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sz="3500" b="1">
                <a:solidFill>
                  <a:srgbClr val="000000"/>
                </a:solidFill>
                <a:latin typeface="Lora Bold"/>
                <a:ea typeface="Lora Bold"/>
                <a:cs typeface="Lora Bold"/>
                <a:sym typeface="Lora Bold"/>
              </a:rPr>
              <a:t>Esminė sisteminė problema: mokytojas mato „darau", mokinys sako „nepatiriu". Sistema stipri planavime, bet ne visada „pasiekia" mokinį.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59" b="-9259"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14957665" y="-5537801"/>
            <a:ext cx="8344335" cy="8229600"/>
          </a:xfrm>
          <a:custGeom>
            <a:avLst/>
            <a:gdLst/>
            <a:ahLst/>
            <a:cxnLst/>
            <a:rect l="l" t="t" r="r" b="b"/>
            <a:pathLst>
              <a:path w="8344335" h="8229600">
                <a:moveTo>
                  <a:pt x="0" y="0"/>
                </a:moveTo>
                <a:lnTo>
                  <a:pt x="8344335" y="0"/>
                </a:lnTo>
                <a:lnTo>
                  <a:pt x="834433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132159" y="3774532"/>
            <a:ext cx="16370264" cy="1731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20"/>
              </a:lnSpc>
              <a:spcBef>
                <a:spcPct val="0"/>
              </a:spcBef>
            </a:pPr>
            <a:r>
              <a:rPr lang="en-US" sz="9600" spc="70">
                <a:solidFill>
                  <a:srgbClr val="915833"/>
                </a:solidFill>
                <a:latin typeface="Lora"/>
                <a:ea typeface="Lora"/>
                <a:cs typeface="Lora"/>
                <a:sym typeface="Lora"/>
              </a:rPr>
              <a:t>SIŪLYMAI</a:t>
            </a:r>
            <a:r>
              <a:rPr lang="en-US" sz="5850" spc="70" dirty="0">
                <a:solidFill>
                  <a:srgbClr val="915833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9600" spc="70">
                <a:solidFill>
                  <a:srgbClr val="915833"/>
                </a:solidFill>
                <a:latin typeface="Lora"/>
                <a:ea typeface="Lora"/>
                <a:cs typeface="Lora"/>
                <a:sym typeface="Lora"/>
              </a:rPr>
              <a:t>POKYČIAMS</a:t>
            </a:r>
            <a:endParaRPr lang="en-US" sz="9600" spc="70">
              <a:solidFill>
                <a:srgbClr val="915833"/>
              </a:solidFill>
              <a:latin typeface="Lora"/>
              <a:ea typeface="Lora"/>
              <a:cs typeface="Lora"/>
            </a:endParaRPr>
          </a:p>
          <a:p>
            <a:pPr algn="ctr">
              <a:lnSpc>
                <a:spcPts val="6530"/>
              </a:lnSpc>
              <a:spcBef>
                <a:spcPct val="0"/>
              </a:spcBef>
            </a:pPr>
            <a:endParaRPr lang="en-US" sz="5850" spc="70">
              <a:solidFill>
                <a:srgbClr val="915833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775851" y="6516646"/>
            <a:ext cx="3542071" cy="3770354"/>
          </a:xfrm>
          <a:custGeom>
            <a:avLst/>
            <a:gdLst/>
            <a:ahLst/>
            <a:cxnLst/>
            <a:rect l="l" t="t" r="r" b="b"/>
            <a:pathLst>
              <a:path w="2446044" h="2423807">
                <a:moveTo>
                  <a:pt x="0" y="0"/>
                </a:moveTo>
                <a:lnTo>
                  <a:pt x="2446044" y="0"/>
                </a:lnTo>
                <a:lnTo>
                  <a:pt x="2446044" y="2423807"/>
                </a:lnTo>
                <a:lnTo>
                  <a:pt x="0" y="24238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2240608" y="6495186"/>
            <a:ext cx="4599984" cy="3791814"/>
          </a:xfrm>
          <a:custGeom>
            <a:avLst/>
            <a:gdLst/>
            <a:ahLst/>
            <a:cxnLst/>
            <a:rect l="l" t="t" r="r" b="b"/>
            <a:pathLst>
              <a:path w="2799368" h="2789732">
                <a:moveTo>
                  <a:pt x="0" y="0"/>
                </a:moveTo>
                <a:lnTo>
                  <a:pt x="2799368" y="0"/>
                </a:lnTo>
                <a:lnTo>
                  <a:pt x="2799368" y="2789732"/>
                </a:lnTo>
                <a:lnTo>
                  <a:pt x="0" y="278973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819</Words>
  <Application>Microsoft Office PowerPoint</Application>
  <PresentationFormat>Custom</PresentationFormat>
  <Paragraphs>116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Mokinių, tėvų ir mokytojų apklausų atsakymųpalyginimas — akcentuojant ne skaičius, obendras tendencijas ir jų reikšmę.​</dc:title>
  <cp:lastModifiedBy>Mokyklos Biblioteka</cp:lastModifiedBy>
  <cp:revision>102</cp:revision>
  <dcterms:created xsi:type="dcterms:W3CDTF">2006-08-16T00:00:00Z</dcterms:created>
  <dcterms:modified xsi:type="dcterms:W3CDTF">2026-06-19T10:19:10Z</dcterms:modified>
  <dc:identifier>DAHMzyR3GBw</dc:identifier>
</cp:coreProperties>
</file>