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lt-LT"/>
              <a:t>Spustelėję redaguokite stilių</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3/22/2023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nė nuotrauka su antraš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lt-LT"/>
              <a:t>Spustelėję redaguokite stilių</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piktogramą norėdami įtraukti paveikslėlį</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923A1CC3-2375-41D4-9E03-427CAF2A4C1A}" type="datetimeFigureOut">
              <a:rPr lang="en-US" dirty="0"/>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Pavadinimas ir antraštė">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lt-LT"/>
              <a:t>Spustelėję redaguokite stilių</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AFF16868-8199-4C2C-A5B1-63AEE139F88E}" type="datetimeFigureOut">
              <a:rPr lang="en-US" dirty="0"/>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Pasiūlymas su antrašt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lt-LT"/>
              <a:t>Spustelėję redaguokite stilių</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AAD9FF7F-6988-44CC-821B-644E70CD2F73}" type="datetimeFigureOut">
              <a:rPr lang="en-US" dirty="0"/>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ortelės pavadinimas">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lt-LT"/>
              <a:t>Spustelėję redaguokite stilių</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5C12C299-16B2-4475-990D-751901EACC14}" type="datetimeFigureOut">
              <a:rPr lang="en-US" dirty="0"/>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lpeli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lt-LT"/>
              <a:t>Spustelėję redaguokite stilių</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aveikslėlis skiltyj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lt-LT"/>
              <a:t>Spustelėję redaguokite stilių</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piktogramą norėdami įtraukti paveikslėlį</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piktogramą norėdami įtraukti paveikslėlį</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piktogramą norėdami įtraukti paveikslėlį</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3/22/2023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lt-LT"/>
              <a:t>Spustelėję redaguokite stilių</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kalus pavadinimas ir tekstas">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lt-LT"/>
              <a:t>Spustelėję redaguokite stilių</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lt-LT"/>
              <a:t>Spustelėję redaguokite stilių</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F34E6425-0181-43F2-84FC-787E803FD2F8}" type="datetimeFigureOut">
              <a:rPr lang="en-US" dirty="0"/>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a:t>Spustelėję redaguokite stilių</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lt-LT"/>
              <a:t>Spustelėję redaguokite stilių</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lt-LT"/>
              <a:t>Spustelėję redaguokite stilių</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76E86A4C-8E40-4F87-A4F0-01A0687C5742}" type="datetimeFigureOut">
              <a:rPr lang="en-US" dirty="0"/>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lt-LT"/>
              <a:t>Spustelėję redaguokite stilių</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lt-LT"/>
              <a:t>Spustelėkite piktogramą norėdami įtraukti paveikslėlį</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35E72C73-2D91-4E12-BA25-F0AA0C03599B}" type="datetimeFigureOut">
              <a:rPr lang="en-US" dirty="0"/>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lt-LT"/>
              <a:t>Spustelėję redaguokite stilių</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3/22/2023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71BB7FF-618D-A005-0891-E40153C4B198}"/>
              </a:ext>
            </a:extLst>
          </p:cNvPr>
          <p:cNvSpPr>
            <a:spLocks noGrp="1"/>
          </p:cNvSpPr>
          <p:nvPr>
            <p:ph type="ctrTitle"/>
          </p:nvPr>
        </p:nvSpPr>
        <p:spPr/>
        <p:txBody>
          <a:bodyPr/>
          <a:lstStyle/>
          <a:p>
            <a:pPr algn="ctr"/>
            <a:r>
              <a:rPr lang="lt-LT" sz="6000" dirty="0"/>
              <a:t>2021-2022 </a:t>
            </a:r>
            <a:r>
              <a:rPr lang="lt-LT" sz="6000" dirty="0" err="1"/>
              <a:t>m.m</a:t>
            </a:r>
            <a:r>
              <a:rPr lang="lt-LT" sz="6000" dirty="0"/>
              <a:t>. mokyklos veiklos kokybės įsivertinimo ataskaita</a:t>
            </a:r>
          </a:p>
        </p:txBody>
      </p:sp>
      <p:sp>
        <p:nvSpPr>
          <p:cNvPr id="3" name="Antrinis pavadinimas 2">
            <a:extLst>
              <a:ext uri="{FF2B5EF4-FFF2-40B4-BE49-F238E27FC236}">
                <a16:creationId xmlns:a16="http://schemas.microsoft.com/office/drawing/2014/main" id="{33D264A6-13B3-CC9E-2E14-BF40B66896B0}"/>
              </a:ext>
            </a:extLst>
          </p:cNvPr>
          <p:cNvSpPr>
            <a:spLocks noGrp="1"/>
          </p:cNvSpPr>
          <p:nvPr>
            <p:ph type="subTitle" idx="1"/>
          </p:nvPr>
        </p:nvSpPr>
        <p:spPr/>
        <p:txBody>
          <a:bodyPr/>
          <a:lstStyle/>
          <a:p>
            <a:pPr algn="ctr"/>
            <a:endParaRPr lang="lt-LT" dirty="0"/>
          </a:p>
        </p:txBody>
      </p:sp>
    </p:spTree>
    <p:extLst>
      <p:ext uri="{BB962C8B-B14F-4D97-AF65-F5344CB8AC3E}">
        <p14:creationId xmlns:p14="http://schemas.microsoft.com/office/powerpoint/2010/main" val="1767570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615F984-84D1-5129-7FC3-CC6827EFCF1A}"/>
              </a:ext>
            </a:extLst>
          </p:cNvPr>
          <p:cNvSpPr>
            <a:spLocks noGrp="1"/>
          </p:cNvSpPr>
          <p:nvPr>
            <p:ph type="title"/>
          </p:nvPr>
        </p:nvSpPr>
        <p:spPr/>
        <p:txBody>
          <a:bodyPr/>
          <a:lstStyle/>
          <a:p>
            <a:r>
              <a:rPr lang="lt-LT" dirty="0"/>
              <a:t>Nepatrauklūs dalykai mokykloje</a:t>
            </a:r>
          </a:p>
        </p:txBody>
      </p:sp>
      <p:sp>
        <p:nvSpPr>
          <p:cNvPr id="3" name="Turinio vietos rezervavimo ženklas 2">
            <a:extLst>
              <a:ext uri="{FF2B5EF4-FFF2-40B4-BE49-F238E27FC236}">
                <a16:creationId xmlns:a16="http://schemas.microsoft.com/office/drawing/2014/main" id="{9B11CEF0-CAC6-B322-BC3D-E4DFE262571E}"/>
              </a:ext>
            </a:extLst>
          </p:cNvPr>
          <p:cNvSpPr>
            <a:spLocks noGrp="1"/>
          </p:cNvSpPr>
          <p:nvPr>
            <p:ph idx="1"/>
          </p:nvPr>
        </p:nvSpPr>
        <p:spPr/>
        <p:txBody>
          <a:bodyPr>
            <a:normAutofit/>
          </a:bodyPr>
          <a:lstStyle/>
          <a:p>
            <a:r>
              <a:rPr lang="lt-LT" sz="2800" dirty="0"/>
              <a:t>Prastas mikroklimatas klasėje;</a:t>
            </a:r>
          </a:p>
          <a:p>
            <a:r>
              <a:rPr lang="lt-LT" sz="2800" dirty="0"/>
              <a:t>Negeranoriški kai kurių dalykų mokytojai;</a:t>
            </a:r>
          </a:p>
          <a:p>
            <a:r>
              <a:rPr lang="lt-LT" sz="2800" dirty="0"/>
              <a:t>Patyčios;</a:t>
            </a:r>
          </a:p>
          <a:p>
            <a:r>
              <a:rPr lang="lt-LT" sz="2800" dirty="0"/>
              <a:t>Nedraugiški ir nekultūringi mokiniai mokykloje;</a:t>
            </a:r>
          </a:p>
          <a:p>
            <a:r>
              <a:rPr lang="lt-LT" sz="2800" dirty="0"/>
              <a:t>Privatumo trūkumas mokyklos tualetuose;</a:t>
            </a:r>
          </a:p>
          <a:p>
            <a:endParaRPr lang="lt-LT" dirty="0"/>
          </a:p>
        </p:txBody>
      </p:sp>
    </p:spTree>
    <p:extLst>
      <p:ext uri="{BB962C8B-B14F-4D97-AF65-F5344CB8AC3E}">
        <p14:creationId xmlns:p14="http://schemas.microsoft.com/office/powerpoint/2010/main" val="3324783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0E823ED-DE89-A9AD-4C24-3CDCC9FFC353}"/>
              </a:ext>
            </a:extLst>
          </p:cNvPr>
          <p:cNvSpPr>
            <a:spLocks noGrp="1"/>
          </p:cNvSpPr>
          <p:nvPr>
            <p:ph type="title"/>
          </p:nvPr>
        </p:nvSpPr>
        <p:spPr/>
        <p:txBody>
          <a:bodyPr/>
          <a:lstStyle/>
          <a:p>
            <a:r>
              <a:rPr lang="lt-LT" dirty="0"/>
              <a:t>Nepatrauklūs dalykai mokykloje</a:t>
            </a:r>
          </a:p>
        </p:txBody>
      </p:sp>
      <p:sp>
        <p:nvSpPr>
          <p:cNvPr id="3" name="Turinio vietos rezervavimo ženklas 2">
            <a:extLst>
              <a:ext uri="{FF2B5EF4-FFF2-40B4-BE49-F238E27FC236}">
                <a16:creationId xmlns:a16="http://schemas.microsoft.com/office/drawing/2014/main" id="{28D21CDF-8E4F-A7FD-BB92-0AC38FC3981D}"/>
              </a:ext>
            </a:extLst>
          </p:cNvPr>
          <p:cNvSpPr>
            <a:spLocks noGrp="1"/>
          </p:cNvSpPr>
          <p:nvPr>
            <p:ph idx="1"/>
          </p:nvPr>
        </p:nvSpPr>
        <p:spPr>
          <a:xfrm>
            <a:off x="1154954" y="2485748"/>
            <a:ext cx="10208463" cy="3906174"/>
          </a:xfrm>
        </p:spPr>
        <p:txBody>
          <a:bodyPr/>
          <a:lstStyle/>
          <a:p>
            <a:r>
              <a:rPr lang="lt-LT" sz="2800" dirty="0"/>
              <a:t>Kabinetų išdėstymas mokykloje;</a:t>
            </a:r>
          </a:p>
          <a:p>
            <a:r>
              <a:rPr lang="lt-LT" sz="2800" dirty="0"/>
              <a:t>Pamokų tvarkaraščio sudarymo sistema;</a:t>
            </a:r>
          </a:p>
          <a:p>
            <a:r>
              <a:rPr lang="lt-LT" sz="2800" dirty="0"/>
              <a:t>Fizikos ir chemijos pamokose pernelyg didelis uždavinių kiekis ir sudėtingumas, mažai tiriamųjų darbų;</a:t>
            </a:r>
          </a:p>
          <a:p>
            <a:r>
              <a:rPr lang="lt-LT" sz="2800" dirty="0"/>
              <a:t>Keli atsiskaitymai per vieną dieną;</a:t>
            </a:r>
          </a:p>
          <a:p>
            <a:r>
              <a:rPr lang="lt-LT" sz="2800" dirty="0"/>
              <a:t>Nusidėvėję vadovėliai („net lapai krenta“);</a:t>
            </a:r>
          </a:p>
          <a:p>
            <a:r>
              <a:rPr lang="lt-LT" sz="2800" dirty="0"/>
              <a:t>Kai kurie mokytojai neišaiškina temos, nekonsultuoja.</a:t>
            </a:r>
          </a:p>
          <a:p>
            <a:endParaRPr lang="lt-LT" sz="2800" dirty="0"/>
          </a:p>
          <a:p>
            <a:pPr marL="0" indent="0">
              <a:buNone/>
            </a:pPr>
            <a:endParaRPr lang="lt-LT" dirty="0"/>
          </a:p>
        </p:txBody>
      </p:sp>
    </p:spTree>
    <p:extLst>
      <p:ext uri="{BB962C8B-B14F-4D97-AF65-F5344CB8AC3E}">
        <p14:creationId xmlns:p14="http://schemas.microsoft.com/office/powerpoint/2010/main" val="2309849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7B8A36D-FA46-CE6E-EBF4-27EBBE11AEAA}"/>
              </a:ext>
            </a:extLst>
          </p:cNvPr>
          <p:cNvSpPr>
            <a:spLocks noGrp="1"/>
          </p:cNvSpPr>
          <p:nvPr>
            <p:ph type="title"/>
          </p:nvPr>
        </p:nvSpPr>
        <p:spPr/>
        <p:txBody>
          <a:bodyPr/>
          <a:lstStyle/>
          <a:p>
            <a:r>
              <a:rPr lang="lt-LT" dirty="0"/>
              <a:t>Kas įtakoja apsisprendimą keisti mokyklą </a:t>
            </a:r>
          </a:p>
        </p:txBody>
      </p:sp>
      <p:sp>
        <p:nvSpPr>
          <p:cNvPr id="3" name="Turinio vietos rezervavimo ženklas 2">
            <a:extLst>
              <a:ext uri="{FF2B5EF4-FFF2-40B4-BE49-F238E27FC236}">
                <a16:creationId xmlns:a16="http://schemas.microsoft.com/office/drawing/2014/main" id="{3BAED12F-CF34-A1F1-4C9B-32EE3BA44D7B}"/>
              </a:ext>
            </a:extLst>
          </p:cNvPr>
          <p:cNvSpPr>
            <a:spLocks noGrp="1"/>
          </p:cNvSpPr>
          <p:nvPr>
            <p:ph idx="1"/>
          </p:nvPr>
        </p:nvSpPr>
        <p:spPr>
          <a:xfrm>
            <a:off x="1154954" y="2603500"/>
            <a:ext cx="9524883" cy="3416300"/>
          </a:xfrm>
        </p:spPr>
        <p:txBody>
          <a:bodyPr>
            <a:normAutofit/>
          </a:bodyPr>
          <a:lstStyle/>
          <a:p>
            <a:r>
              <a:rPr lang="lt-LT" sz="2800" dirty="0"/>
              <a:t>80 proc. mokinių apsisprendimą įtakojo draugų pasirinkimas;</a:t>
            </a:r>
          </a:p>
          <a:p>
            <a:r>
              <a:rPr lang="lt-LT" sz="2800" dirty="0"/>
              <a:t>Motyvuoti mokiniai bijo likti vieniši ir nesuprasti;</a:t>
            </a:r>
          </a:p>
          <a:p>
            <a:r>
              <a:rPr lang="lt-LT" sz="2800" dirty="0"/>
              <a:t>Savo sprendimą keisti mokyklą aptaria su tėvais;</a:t>
            </a:r>
          </a:p>
          <a:p>
            <a:r>
              <a:rPr lang="lt-LT" sz="2800" dirty="0"/>
              <a:t>Galutinį sprendimą priima patys mokiniai, taip teigia 92 proc. mokinių.</a:t>
            </a:r>
          </a:p>
        </p:txBody>
      </p:sp>
    </p:spTree>
    <p:extLst>
      <p:ext uri="{BB962C8B-B14F-4D97-AF65-F5344CB8AC3E}">
        <p14:creationId xmlns:p14="http://schemas.microsoft.com/office/powerpoint/2010/main" val="4016139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CB4A147-2B21-3C53-EEB0-F3D7E44CBEAD}"/>
              </a:ext>
            </a:extLst>
          </p:cNvPr>
          <p:cNvSpPr>
            <a:spLocks noGrp="1"/>
          </p:cNvSpPr>
          <p:nvPr>
            <p:ph type="title"/>
          </p:nvPr>
        </p:nvSpPr>
        <p:spPr/>
        <p:txBody>
          <a:bodyPr/>
          <a:lstStyle/>
          <a:p>
            <a:r>
              <a:rPr lang="lt-LT" dirty="0"/>
              <a:t>Įvardintos sąlygos, kad mokiniai pasiliktų mokykloje</a:t>
            </a:r>
          </a:p>
        </p:txBody>
      </p:sp>
      <p:sp>
        <p:nvSpPr>
          <p:cNvPr id="3" name="Turinio vietos rezervavimo ženklas 2">
            <a:extLst>
              <a:ext uri="{FF2B5EF4-FFF2-40B4-BE49-F238E27FC236}">
                <a16:creationId xmlns:a16="http://schemas.microsoft.com/office/drawing/2014/main" id="{5A7C3667-EF5D-3346-2AAA-035574D88492}"/>
              </a:ext>
            </a:extLst>
          </p:cNvPr>
          <p:cNvSpPr>
            <a:spLocks noGrp="1"/>
          </p:cNvSpPr>
          <p:nvPr>
            <p:ph idx="1"/>
          </p:nvPr>
        </p:nvSpPr>
        <p:spPr>
          <a:xfrm>
            <a:off x="1154954" y="2530136"/>
            <a:ext cx="10261729" cy="3968318"/>
          </a:xfrm>
        </p:spPr>
        <p:txBody>
          <a:bodyPr>
            <a:normAutofit lnSpcReduction="10000"/>
          </a:bodyPr>
          <a:lstStyle/>
          <a:p>
            <a:r>
              <a:rPr lang="lt-LT" sz="2400" dirty="0"/>
              <a:t>Pagerinti mokytojų kompetencijas ir mokymo kokybę;</a:t>
            </a:r>
          </a:p>
          <a:p>
            <a:r>
              <a:rPr lang="lt-LT" sz="2400" dirty="0"/>
              <a:t>Reaguoti į netinkamą mokinių elgesį ir požiūrį;</a:t>
            </a:r>
          </a:p>
          <a:p>
            <a:r>
              <a:rPr lang="lt-LT" sz="2400" dirty="0"/>
              <a:t>Organizuoti daugiau renginių, išvykų;</a:t>
            </a:r>
          </a:p>
          <a:p>
            <a:r>
              <a:rPr lang="lt-LT" sz="2400" dirty="0"/>
              <a:t>Vykdyti daugiau edukacinių programų ir netradicinių pamokų;</a:t>
            </a:r>
          </a:p>
          <a:p>
            <a:r>
              <a:rPr lang="lt-LT" sz="2400" dirty="0"/>
              <a:t>Palengvinti chemijos ir matematikos mokymąsi;</a:t>
            </a:r>
          </a:p>
          <a:p>
            <a:r>
              <a:rPr lang="lt-LT" sz="2400" dirty="0"/>
              <a:t>Palikti daugiau laiko pasiruošti apklausoms;</a:t>
            </a:r>
          </a:p>
          <a:p>
            <a:r>
              <a:rPr lang="lt-LT" sz="2400" dirty="0"/>
              <a:t>Mažesnės maisto kainos valgykloje;</a:t>
            </a:r>
          </a:p>
          <a:p>
            <a:r>
              <a:rPr lang="lt-LT" sz="2400" dirty="0"/>
              <a:t>Pakeisti švietimo įstaigos statusą, įgyvendinti vidurinio ugdymo programą.</a:t>
            </a:r>
          </a:p>
          <a:p>
            <a:endParaRPr lang="lt-LT" dirty="0"/>
          </a:p>
        </p:txBody>
      </p:sp>
    </p:spTree>
    <p:extLst>
      <p:ext uri="{BB962C8B-B14F-4D97-AF65-F5344CB8AC3E}">
        <p14:creationId xmlns:p14="http://schemas.microsoft.com/office/powerpoint/2010/main" val="1467985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F57E04E-84E2-F7CE-D734-6D106D5BDA5B}"/>
              </a:ext>
            </a:extLst>
          </p:cNvPr>
          <p:cNvSpPr>
            <a:spLocks noGrp="1"/>
          </p:cNvSpPr>
          <p:nvPr>
            <p:ph type="title"/>
          </p:nvPr>
        </p:nvSpPr>
        <p:spPr/>
        <p:txBody>
          <a:bodyPr/>
          <a:lstStyle/>
          <a:p>
            <a:r>
              <a:rPr lang="lt-LT" sz="3200" dirty="0"/>
              <a:t>Klausimas apmąstymui - Ar norime keistis?</a:t>
            </a:r>
          </a:p>
        </p:txBody>
      </p:sp>
      <p:sp>
        <p:nvSpPr>
          <p:cNvPr id="3" name="Turinio vietos rezervavimo ženklas 2">
            <a:extLst>
              <a:ext uri="{FF2B5EF4-FFF2-40B4-BE49-F238E27FC236}">
                <a16:creationId xmlns:a16="http://schemas.microsoft.com/office/drawing/2014/main" id="{6A7ED63B-D0F7-F66D-46C1-E0FAE36A271E}"/>
              </a:ext>
            </a:extLst>
          </p:cNvPr>
          <p:cNvSpPr>
            <a:spLocks noGrp="1"/>
          </p:cNvSpPr>
          <p:nvPr>
            <p:ph idx="1"/>
          </p:nvPr>
        </p:nvSpPr>
        <p:spPr>
          <a:xfrm>
            <a:off x="1154954" y="2603500"/>
            <a:ext cx="9666926" cy="3806178"/>
          </a:xfrm>
        </p:spPr>
        <p:txBody>
          <a:bodyPr>
            <a:normAutofit/>
          </a:bodyPr>
          <a:lstStyle/>
          <a:p>
            <a:pPr marL="0" indent="0" algn="ctr">
              <a:buNone/>
            </a:pPr>
            <a:endParaRPr lang="lt-LT" sz="6000" dirty="0"/>
          </a:p>
          <a:p>
            <a:pPr marL="0" indent="0" algn="ctr">
              <a:buNone/>
            </a:pPr>
            <a:r>
              <a:rPr lang="lt-LT" sz="7000" dirty="0"/>
              <a:t>Dėkojame už dėmesį</a:t>
            </a:r>
          </a:p>
          <a:p>
            <a:pPr marL="0" indent="0">
              <a:buNone/>
            </a:pPr>
            <a:endParaRPr lang="lt-LT" sz="1600" dirty="0"/>
          </a:p>
          <a:p>
            <a:pPr marL="0" indent="0" algn="ctr">
              <a:buNone/>
            </a:pPr>
            <a:r>
              <a:rPr lang="lt-LT" dirty="0"/>
              <a:t>Mokyklos veiklos kokybės įsivertinimo grupė</a:t>
            </a:r>
          </a:p>
        </p:txBody>
      </p:sp>
    </p:spTree>
    <p:extLst>
      <p:ext uri="{BB962C8B-B14F-4D97-AF65-F5344CB8AC3E}">
        <p14:creationId xmlns:p14="http://schemas.microsoft.com/office/powerpoint/2010/main" val="4203962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0ED5731-240D-5E1A-2456-B9D387CC114F}"/>
              </a:ext>
            </a:extLst>
          </p:cNvPr>
          <p:cNvSpPr>
            <a:spLocks noGrp="1"/>
          </p:cNvSpPr>
          <p:nvPr>
            <p:ph type="title"/>
          </p:nvPr>
        </p:nvSpPr>
        <p:spPr/>
        <p:txBody>
          <a:bodyPr/>
          <a:lstStyle/>
          <a:p>
            <a:r>
              <a:rPr lang="lt-LT" dirty="0"/>
              <a:t>Atliktas veiklos kokybės įsivertinimas</a:t>
            </a:r>
          </a:p>
        </p:txBody>
      </p:sp>
      <p:sp>
        <p:nvSpPr>
          <p:cNvPr id="3" name="Turinio vietos rezervavimo ženklas 2">
            <a:extLst>
              <a:ext uri="{FF2B5EF4-FFF2-40B4-BE49-F238E27FC236}">
                <a16:creationId xmlns:a16="http://schemas.microsoft.com/office/drawing/2014/main" id="{CD50023D-06BF-01A3-59D1-52297402D5DA}"/>
              </a:ext>
            </a:extLst>
          </p:cNvPr>
          <p:cNvSpPr>
            <a:spLocks noGrp="1"/>
          </p:cNvSpPr>
          <p:nvPr>
            <p:ph idx="1"/>
          </p:nvPr>
        </p:nvSpPr>
        <p:spPr/>
        <p:txBody>
          <a:bodyPr>
            <a:normAutofit lnSpcReduction="10000"/>
          </a:bodyPr>
          <a:lstStyle/>
          <a:p>
            <a:r>
              <a:rPr lang="lt-LT" sz="2400" b="1" dirty="0"/>
              <a:t>Visuminis įsivertinimas. </a:t>
            </a:r>
            <a:r>
              <a:rPr lang="lt-LT" sz="2400" dirty="0"/>
              <a:t>Diagnozuotos visų vertinimo sričių tendencijos. Surinkti duomenys, užpildyta „Bendrojo ugdymo mokyklų įsivertinimo ir pažangos anketa“, ji pateikta Nacionalinei švietimo agentūrai.</a:t>
            </a:r>
          </a:p>
          <a:p>
            <a:pPr marL="0" indent="0">
              <a:buNone/>
            </a:pPr>
            <a:endParaRPr lang="lt-LT" sz="2400" dirty="0"/>
          </a:p>
          <a:p>
            <a:r>
              <a:rPr lang="lt-LT" sz="2400" b="1" dirty="0"/>
              <a:t>Teminis įsivertinimas. </a:t>
            </a:r>
            <a:r>
              <a:rPr lang="lt-LT" sz="2400" dirty="0"/>
              <a:t>Nustatyta pasirinktos srities kokybė. Pasirinkta teminė sritis „Ugdymas(</a:t>
            </a:r>
            <a:r>
              <a:rPr lang="lt-LT" sz="2400" dirty="0" err="1"/>
              <a:t>is</a:t>
            </a:r>
            <a:r>
              <a:rPr lang="lt-LT" sz="2400" dirty="0"/>
              <a:t>) ir mokinių patirtys“. Tema „Mokymosi patirtys“. Rodikliai „Mokymasis“ ir „Ugdymas mokyklos gyvenimu“.</a:t>
            </a:r>
          </a:p>
        </p:txBody>
      </p:sp>
    </p:spTree>
    <p:extLst>
      <p:ext uri="{BB962C8B-B14F-4D97-AF65-F5344CB8AC3E}">
        <p14:creationId xmlns:p14="http://schemas.microsoft.com/office/powerpoint/2010/main" val="2796752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D9FE89E-4146-729E-F4A0-8FC04985C620}"/>
              </a:ext>
            </a:extLst>
          </p:cNvPr>
          <p:cNvSpPr>
            <a:spLocks noGrp="1"/>
          </p:cNvSpPr>
          <p:nvPr>
            <p:ph type="title"/>
          </p:nvPr>
        </p:nvSpPr>
        <p:spPr/>
        <p:txBody>
          <a:bodyPr/>
          <a:lstStyle/>
          <a:p>
            <a:r>
              <a:rPr lang="lt-LT" dirty="0"/>
              <a:t>Visuminis įsivertinimas</a:t>
            </a:r>
          </a:p>
        </p:txBody>
      </p:sp>
      <p:sp>
        <p:nvSpPr>
          <p:cNvPr id="3" name="Turinio vietos rezervavimo ženklas 2">
            <a:extLst>
              <a:ext uri="{FF2B5EF4-FFF2-40B4-BE49-F238E27FC236}">
                <a16:creationId xmlns:a16="http://schemas.microsoft.com/office/drawing/2014/main" id="{7ADB0446-6576-E826-690A-C3D0B7BE845D}"/>
              </a:ext>
            </a:extLst>
          </p:cNvPr>
          <p:cNvSpPr>
            <a:spLocks noGrp="1"/>
          </p:cNvSpPr>
          <p:nvPr>
            <p:ph idx="1"/>
          </p:nvPr>
        </p:nvSpPr>
        <p:spPr/>
        <p:txBody>
          <a:bodyPr>
            <a:normAutofit fontScale="92500"/>
          </a:bodyPr>
          <a:lstStyle/>
          <a:p>
            <a:r>
              <a:rPr lang="lt-LT" sz="2400" dirty="0"/>
              <a:t>Nustatyti stiprieji, silpnieji ir tobulintini mokyklos veiklos aspektai. </a:t>
            </a:r>
          </a:p>
          <a:p>
            <a:endParaRPr lang="lt-LT" sz="2400" dirty="0"/>
          </a:p>
          <a:p>
            <a:r>
              <a:rPr lang="lt-LT" sz="2400" dirty="0"/>
              <a:t>Naudoti skaitmeniniai įrankiai SELFIE ir </a:t>
            </a:r>
            <a:r>
              <a:rPr lang="lt-LT" sz="2400" dirty="0" err="1"/>
              <a:t>IqesOnline</a:t>
            </a:r>
            <a:r>
              <a:rPr lang="lt-LT" sz="2400" dirty="0"/>
              <a:t>. Iš </a:t>
            </a:r>
            <a:r>
              <a:rPr lang="lt-LT" sz="2400" dirty="0" err="1"/>
              <a:t>visoper</a:t>
            </a:r>
            <a:r>
              <a:rPr lang="lt-LT" sz="2400" dirty="0"/>
              <a:t> </a:t>
            </a:r>
            <a:r>
              <a:rPr lang="lt-LT" sz="2400" dirty="0" err="1"/>
              <a:t>IqesOnline</a:t>
            </a:r>
            <a:r>
              <a:rPr lang="lt-LT" sz="2400" dirty="0"/>
              <a:t> pakviestų respondentų mokinių skaičius 351, pilnai atsakyti klausimynai 208 (59 proc.). Iš viso pakviestų respondentų mokytojų skaičius 38, pilnai atsakyti klausimynai 33 (87 proc.). Iš viso pakviestų respondentų tėvų skaičius 354, pilnai atsakyti klausimynai 108 (31 proc.).</a:t>
            </a:r>
          </a:p>
          <a:p>
            <a:pPr marL="0" indent="0">
              <a:buNone/>
            </a:pPr>
            <a:endParaRPr lang="lt-LT" dirty="0"/>
          </a:p>
        </p:txBody>
      </p:sp>
    </p:spTree>
    <p:extLst>
      <p:ext uri="{BB962C8B-B14F-4D97-AF65-F5344CB8AC3E}">
        <p14:creationId xmlns:p14="http://schemas.microsoft.com/office/powerpoint/2010/main" val="2923409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8855F32-AF0D-0D4D-2DAC-7E0182D97900}"/>
              </a:ext>
            </a:extLst>
          </p:cNvPr>
          <p:cNvSpPr>
            <a:spLocks noGrp="1"/>
          </p:cNvSpPr>
          <p:nvPr>
            <p:ph type="title"/>
          </p:nvPr>
        </p:nvSpPr>
        <p:spPr/>
        <p:txBody>
          <a:bodyPr/>
          <a:lstStyle/>
          <a:p>
            <a:r>
              <a:rPr lang="lt-LT" dirty="0"/>
              <a:t>Veiklos aspektai</a:t>
            </a:r>
          </a:p>
        </p:txBody>
      </p:sp>
      <p:sp>
        <p:nvSpPr>
          <p:cNvPr id="3" name="Turinio vietos rezervavimo ženklas 2">
            <a:extLst>
              <a:ext uri="{FF2B5EF4-FFF2-40B4-BE49-F238E27FC236}">
                <a16:creationId xmlns:a16="http://schemas.microsoft.com/office/drawing/2014/main" id="{D839C702-7626-0998-7AA3-7DF5CF116613}"/>
              </a:ext>
            </a:extLst>
          </p:cNvPr>
          <p:cNvSpPr>
            <a:spLocks noGrp="1"/>
          </p:cNvSpPr>
          <p:nvPr>
            <p:ph idx="1"/>
          </p:nvPr>
        </p:nvSpPr>
        <p:spPr/>
        <p:txBody>
          <a:bodyPr/>
          <a:lstStyle/>
          <a:p>
            <a:r>
              <a:rPr lang="lt-LT" sz="2400" dirty="0"/>
              <a:t>Stiprusis veiklos aspektas „Mokymosi socialumas“.</a:t>
            </a:r>
          </a:p>
          <a:p>
            <a:pPr marL="0" indent="0">
              <a:buNone/>
            </a:pPr>
            <a:endParaRPr lang="lt-LT" sz="2400" dirty="0"/>
          </a:p>
          <a:p>
            <a:r>
              <a:rPr lang="lt-LT" sz="2400" dirty="0"/>
              <a:t>Silpnasis veiklos aspektas „Diferencijavimas, individualizavimas, suasmeninimas“.</a:t>
            </a:r>
          </a:p>
          <a:p>
            <a:pPr marL="0" indent="0">
              <a:buNone/>
            </a:pPr>
            <a:endParaRPr lang="lt-LT" sz="2400" dirty="0"/>
          </a:p>
          <a:p>
            <a:r>
              <a:rPr lang="lt-LT" sz="2400" dirty="0"/>
              <a:t>Tobulintinas veiklos aspektas „</a:t>
            </a:r>
            <a:r>
              <a:rPr lang="lt-LT" sz="2400" dirty="0" err="1"/>
              <a:t>Savivaldumas</a:t>
            </a:r>
            <a:r>
              <a:rPr lang="lt-LT" sz="2400" dirty="0"/>
              <a:t> mokantis“.</a:t>
            </a:r>
          </a:p>
          <a:p>
            <a:pPr marL="0" indent="0">
              <a:buNone/>
            </a:pPr>
            <a:endParaRPr lang="lt-LT" dirty="0"/>
          </a:p>
        </p:txBody>
      </p:sp>
    </p:spTree>
    <p:extLst>
      <p:ext uri="{BB962C8B-B14F-4D97-AF65-F5344CB8AC3E}">
        <p14:creationId xmlns:p14="http://schemas.microsoft.com/office/powerpoint/2010/main" val="2469188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6B7325D-0148-A235-329C-C1EFB8A2FFED}"/>
              </a:ext>
            </a:extLst>
          </p:cNvPr>
          <p:cNvSpPr>
            <a:spLocks noGrp="1"/>
          </p:cNvSpPr>
          <p:nvPr>
            <p:ph type="title"/>
          </p:nvPr>
        </p:nvSpPr>
        <p:spPr/>
        <p:txBody>
          <a:bodyPr/>
          <a:lstStyle/>
          <a:p>
            <a:r>
              <a:rPr lang="lt-LT" dirty="0"/>
              <a:t>Teminis įsivertinimas</a:t>
            </a:r>
          </a:p>
        </p:txBody>
      </p:sp>
      <p:sp>
        <p:nvSpPr>
          <p:cNvPr id="3" name="Turinio vietos rezervavimo ženklas 2">
            <a:extLst>
              <a:ext uri="{FF2B5EF4-FFF2-40B4-BE49-F238E27FC236}">
                <a16:creationId xmlns:a16="http://schemas.microsoft.com/office/drawing/2014/main" id="{ABB91174-DD94-761A-E9E1-51061A3C90DA}"/>
              </a:ext>
            </a:extLst>
          </p:cNvPr>
          <p:cNvSpPr>
            <a:spLocks noGrp="1"/>
          </p:cNvSpPr>
          <p:nvPr>
            <p:ph idx="1"/>
          </p:nvPr>
        </p:nvSpPr>
        <p:spPr/>
        <p:txBody>
          <a:bodyPr>
            <a:normAutofit/>
          </a:bodyPr>
          <a:lstStyle/>
          <a:p>
            <a:r>
              <a:rPr lang="lt-LT" sz="3200" dirty="0"/>
              <a:t>Problema – daug 8 klasės mokinių išvyksta į kitas mokyklas.</a:t>
            </a:r>
          </a:p>
          <a:p>
            <a:pPr marL="0" indent="0">
              <a:buNone/>
            </a:pPr>
            <a:endParaRPr lang="lt-LT" sz="3200" dirty="0"/>
          </a:p>
          <a:p>
            <a:r>
              <a:rPr lang="lt-LT" sz="3200" dirty="0"/>
              <a:t>Taikyti įsivertinimo metodai: pokalbiai su darbuotojais, dokumentų analizė, pokalbis mokinių diskusijų grupėje.</a:t>
            </a:r>
          </a:p>
        </p:txBody>
      </p:sp>
    </p:spTree>
    <p:extLst>
      <p:ext uri="{BB962C8B-B14F-4D97-AF65-F5344CB8AC3E}">
        <p14:creationId xmlns:p14="http://schemas.microsoft.com/office/powerpoint/2010/main" val="346109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1E9CC8D-92B6-46AF-38A9-195CEFF04B96}"/>
              </a:ext>
            </a:extLst>
          </p:cNvPr>
          <p:cNvSpPr>
            <a:spLocks noGrp="1"/>
          </p:cNvSpPr>
          <p:nvPr>
            <p:ph type="title"/>
          </p:nvPr>
        </p:nvSpPr>
        <p:spPr/>
        <p:txBody>
          <a:bodyPr/>
          <a:lstStyle/>
          <a:p>
            <a:r>
              <a:rPr lang="lt-LT" dirty="0"/>
              <a:t>8 ir 9 klasių mokinių skaičiaus pokyčiai</a:t>
            </a:r>
          </a:p>
        </p:txBody>
      </p:sp>
      <p:graphicFrame>
        <p:nvGraphicFramePr>
          <p:cNvPr id="5" name="Lentelė 5">
            <a:extLst>
              <a:ext uri="{FF2B5EF4-FFF2-40B4-BE49-F238E27FC236}">
                <a16:creationId xmlns:a16="http://schemas.microsoft.com/office/drawing/2014/main" id="{4151534E-BCAF-E15D-2966-5BD5B7AC5D05}"/>
              </a:ext>
            </a:extLst>
          </p:cNvPr>
          <p:cNvGraphicFramePr>
            <a:graphicFrameLocks noGrp="1"/>
          </p:cNvGraphicFramePr>
          <p:nvPr>
            <p:ph idx="1"/>
            <p:extLst>
              <p:ext uri="{D42A27DB-BD31-4B8C-83A1-F6EECF244321}">
                <p14:modId xmlns:p14="http://schemas.microsoft.com/office/powerpoint/2010/main" val="2435727004"/>
              </p:ext>
            </p:extLst>
          </p:nvPr>
        </p:nvGraphicFramePr>
        <p:xfrm>
          <a:off x="1155700" y="2405849"/>
          <a:ext cx="9976898" cy="4216893"/>
        </p:xfrm>
        <a:graphic>
          <a:graphicData uri="http://schemas.openxmlformats.org/drawingml/2006/table">
            <a:tbl>
              <a:tblPr firstRow="1" bandRow="1">
                <a:tableStyleId>{5C22544A-7EE6-4342-B048-85BDC9FD1C3A}</a:tableStyleId>
              </a:tblPr>
              <a:tblGrid>
                <a:gridCol w="1915167">
                  <a:extLst>
                    <a:ext uri="{9D8B030D-6E8A-4147-A177-3AD203B41FA5}">
                      <a16:colId xmlns:a16="http://schemas.microsoft.com/office/drawing/2014/main" val="786405675"/>
                    </a:ext>
                  </a:extLst>
                </a:gridCol>
                <a:gridCol w="1906943">
                  <a:extLst>
                    <a:ext uri="{9D8B030D-6E8A-4147-A177-3AD203B41FA5}">
                      <a16:colId xmlns:a16="http://schemas.microsoft.com/office/drawing/2014/main" val="417109018"/>
                    </a:ext>
                  </a:extLst>
                </a:gridCol>
                <a:gridCol w="1896907">
                  <a:extLst>
                    <a:ext uri="{9D8B030D-6E8A-4147-A177-3AD203B41FA5}">
                      <a16:colId xmlns:a16="http://schemas.microsoft.com/office/drawing/2014/main" val="1367769920"/>
                    </a:ext>
                  </a:extLst>
                </a:gridCol>
                <a:gridCol w="4257881">
                  <a:extLst>
                    <a:ext uri="{9D8B030D-6E8A-4147-A177-3AD203B41FA5}">
                      <a16:colId xmlns:a16="http://schemas.microsoft.com/office/drawing/2014/main" val="1327802611"/>
                    </a:ext>
                  </a:extLst>
                </a:gridCol>
              </a:tblGrid>
              <a:tr h="727847">
                <a:tc>
                  <a:txBody>
                    <a:bodyPr/>
                    <a:lstStyle/>
                    <a:p>
                      <a:pPr algn="ctr"/>
                      <a:r>
                        <a:rPr lang="lt-LT" dirty="0"/>
                        <a:t>Mokslo metai</a:t>
                      </a:r>
                    </a:p>
                  </a:txBody>
                  <a:tcPr/>
                </a:tc>
                <a:tc>
                  <a:txBody>
                    <a:bodyPr/>
                    <a:lstStyle/>
                    <a:p>
                      <a:pPr algn="ctr"/>
                      <a:r>
                        <a:rPr lang="lt-LT" dirty="0"/>
                        <a:t>8 kl. mokinių skaičius</a:t>
                      </a:r>
                    </a:p>
                  </a:txBody>
                  <a:tcPr/>
                </a:tc>
                <a:tc>
                  <a:txBody>
                    <a:bodyPr/>
                    <a:lstStyle/>
                    <a:p>
                      <a:pPr algn="ctr"/>
                      <a:r>
                        <a:rPr lang="lt-LT" dirty="0"/>
                        <a:t>9 kl. mokinių skaičius</a:t>
                      </a:r>
                    </a:p>
                  </a:txBody>
                  <a:tcPr/>
                </a:tc>
                <a:tc>
                  <a:txBody>
                    <a:bodyPr/>
                    <a:lstStyle/>
                    <a:p>
                      <a:pPr algn="ctr"/>
                      <a:r>
                        <a:rPr lang="lt-LT" dirty="0"/>
                        <a:t>Pokytis</a:t>
                      </a:r>
                    </a:p>
                  </a:txBody>
                  <a:tcPr/>
                </a:tc>
                <a:extLst>
                  <a:ext uri="{0D108BD9-81ED-4DB2-BD59-A6C34878D82A}">
                    <a16:rowId xmlns:a16="http://schemas.microsoft.com/office/drawing/2014/main" val="3326012944"/>
                  </a:ext>
                </a:extLst>
              </a:tr>
              <a:tr h="421689">
                <a:tc>
                  <a:txBody>
                    <a:bodyPr/>
                    <a:lstStyle/>
                    <a:p>
                      <a:r>
                        <a:rPr lang="lt-LT" dirty="0"/>
                        <a:t>2017-2018</a:t>
                      </a:r>
                    </a:p>
                  </a:txBody>
                  <a:tcPr/>
                </a:tc>
                <a:tc>
                  <a:txBody>
                    <a:bodyPr/>
                    <a:lstStyle/>
                    <a:p>
                      <a:r>
                        <a:rPr lang="lt-LT" dirty="0"/>
                        <a:t>75</a:t>
                      </a:r>
                    </a:p>
                  </a:txBody>
                  <a:tcPr/>
                </a:tc>
                <a:tc>
                  <a:txBody>
                    <a:bodyPr/>
                    <a:lstStyle/>
                    <a:p>
                      <a:r>
                        <a:rPr lang="lt-LT" dirty="0"/>
                        <a:t>20</a:t>
                      </a:r>
                    </a:p>
                  </a:txBody>
                  <a:tcPr/>
                </a:tc>
                <a:tc>
                  <a:txBody>
                    <a:bodyPr/>
                    <a:lstStyle/>
                    <a:p>
                      <a:r>
                        <a:rPr lang="lt-LT" dirty="0"/>
                        <a:t>-55 (73 proc.)</a:t>
                      </a:r>
                    </a:p>
                  </a:txBody>
                  <a:tcPr/>
                </a:tc>
                <a:extLst>
                  <a:ext uri="{0D108BD9-81ED-4DB2-BD59-A6C34878D82A}">
                    <a16:rowId xmlns:a16="http://schemas.microsoft.com/office/drawing/2014/main" val="2008369286"/>
                  </a:ext>
                </a:extLst>
              </a:tr>
              <a:tr h="901145">
                <a:tc>
                  <a:txBody>
                    <a:bodyPr/>
                    <a:lstStyle/>
                    <a:p>
                      <a:r>
                        <a:rPr lang="lt-LT" dirty="0"/>
                        <a:t>2018-2019</a:t>
                      </a:r>
                    </a:p>
                  </a:txBody>
                  <a:tcPr/>
                </a:tc>
                <a:tc>
                  <a:txBody>
                    <a:bodyPr/>
                    <a:lstStyle/>
                    <a:p>
                      <a:r>
                        <a:rPr lang="lt-LT" dirty="0"/>
                        <a:t>45</a:t>
                      </a:r>
                    </a:p>
                  </a:txBody>
                  <a:tcPr/>
                </a:tc>
                <a:tc>
                  <a:txBody>
                    <a:bodyPr/>
                    <a:lstStyle/>
                    <a:p>
                      <a:r>
                        <a:rPr lang="lt-LT" dirty="0"/>
                        <a:t>14</a:t>
                      </a:r>
                    </a:p>
                  </a:txBody>
                  <a:tcPr/>
                </a:tc>
                <a:tc>
                  <a:txBody>
                    <a:bodyPr/>
                    <a:lstStyle/>
                    <a:p>
                      <a:r>
                        <a:rPr lang="lt-LT" dirty="0"/>
                        <a:t>-31 (31 proc.) </a:t>
                      </a:r>
                      <a:r>
                        <a:rPr lang="lt-LT" sz="1400" dirty="0"/>
                        <a:t>Pastaba: Garliavos mokinių lūkesčiai nekeisti klasės kolektyvo</a:t>
                      </a:r>
                    </a:p>
                  </a:txBody>
                  <a:tcPr/>
                </a:tc>
                <a:extLst>
                  <a:ext uri="{0D108BD9-81ED-4DB2-BD59-A6C34878D82A}">
                    <a16:rowId xmlns:a16="http://schemas.microsoft.com/office/drawing/2014/main" val="2649926068"/>
                  </a:ext>
                </a:extLst>
              </a:tr>
              <a:tr h="421689">
                <a:tc>
                  <a:txBody>
                    <a:bodyPr/>
                    <a:lstStyle/>
                    <a:p>
                      <a:r>
                        <a:rPr lang="lt-LT" dirty="0"/>
                        <a:t>2019-2020</a:t>
                      </a:r>
                    </a:p>
                  </a:txBody>
                  <a:tcPr/>
                </a:tc>
                <a:tc>
                  <a:txBody>
                    <a:bodyPr/>
                    <a:lstStyle/>
                    <a:p>
                      <a:r>
                        <a:rPr lang="lt-LT" dirty="0"/>
                        <a:t>71</a:t>
                      </a:r>
                    </a:p>
                  </a:txBody>
                  <a:tcPr/>
                </a:tc>
                <a:tc>
                  <a:txBody>
                    <a:bodyPr/>
                    <a:lstStyle/>
                    <a:p>
                      <a:r>
                        <a:rPr lang="lt-LT" dirty="0"/>
                        <a:t>12</a:t>
                      </a:r>
                    </a:p>
                  </a:txBody>
                  <a:tcPr/>
                </a:tc>
                <a:tc>
                  <a:txBody>
                    <a:bodyPr/>
                    <a:lstStyle/>
                    <a:p>
                      <a:r>
                        <a:rPr lang="lt-LT" dirty="0"/>
                        <a:t>-59 (83 proc.)</a:t>
                      </a:r>
                    </a:p>
                  </a:txBody>
                  <a:tcPr/>
                </a:tc>
                <a:extLst>
                  <a:ext uri="{0D108BD9-81ED-4DB2-BD59-A6C34878D82A}">
                    <a16:rowId xmlns:a16="http://schemas.microsoft.com/office/drawing/2014/main" val="451815202"/>
                  </a:ext>
                </a:extLst>
              </a:tr>
              <a:tr h="421689">
                <a:tc>
                  <a:txBody>
                    <a:bodyPr/>
                    <a:lstStyle/>
                    <a:p>
                      <a:r>
                        <a:rPr lang="lt-LT" dirty="0"/>
                        <a:t>2020-2021</a:t>
                      </a:r>
                    </a:p>
                  </a:txBody>
                  <a:tcPr/>
                </a:tc>
                <a:tc>
                  <a:txBody>
                    <a:bodyPr/>
                    <a:lstStyle/>
                    <a:p>
                      <a:r>
                        <a:rPr lang="lt-LT" dirty="0"/>
                        <a:t>84</a:t>
                      </a:r>
                    </a:p>
                  </a:txBody>
                  <a:tcPr/>
                </a:tc>
                <a:tc>
                  <a:txBody>
                    <a:bodyPr/>
                    <a:lstStyle/>
                    <a:p>
                      <a:r>
                        <a:rPr lang="lt-LT" dirty="0"/>
                        <a:t>35</a:t>
                      </a:r>
                    </a:p>
                  </a:txBody>
                  <a:tcPr/>
                </a:tc>
                <a:tc>
                  <a:txBody>
                    <a:bodyPr/>
                    <a:lstStyle/>
                    <a:p>
                      <a:r>
                        <a:rPr lang="lt-LT" dirty="0"/>
                        <a:t>-49 (70 proc.)</a:t>
                      </a:r>
                    </a:p>
                  </a:txBody>
                  <a:tcPr/>
                </a:tc>
                <a:extLst>
                  <a:ext uri="{0D108BD9-81ED-4DB2-BD59-A6C34878D82A}">
                    <a16:rowId xmlns:a16="http://schemas.microsoft.com/office/drawing/2014/main" val="110550769"/>
                  </a:ext>
                </a:extLst>
              </a:tr>
              <a:tr h="901145">
                <a:tc>
                  <a:txBody>
                    <a:bodyPr/>
                    <a:lstStyle/>
                    <a:p>
                      <a:r>
                        <a:rPr lang="lt-LT" dirty="0"/>
                        <a:t>2021-2022</a:t>
                      </a:r>
                    </a:p>
                  </a:txBody>
                  <a:tcPr/>
                </a:tc>
                <a:tc>
                  <a:txBody>
                    <a:bodyPr/>
                    <a:lstStyle/>
                    <a:p>
                      <a:r>
                        <a:rPr lang="lt-LT" dirty="0"/>
                        <a:t>65</a:t>
                      </a:r>
                    </a:p>
                  </a:txBody>
                  <a:tcPr/>
                </a:tc>
                <a:tc>
                  <a:txBody>
                    <a:bodyPr/>
                    <a:lstStyle/>
                    <a:p>
                      <a:r>
                        <a:rPr lang="lt-LT" dirty="0"/>
                        <a:t>41</a:t>
                      </a:r>
                    </a:p>
                  </a:txBody>
                  <a:tcPr/>
                </a:tc>
                <a:tc>
                  <a:txBody>
                    <a:bodyPr/>
                    <a:lstStyle/>
                    <a:p>
                      <a:r>
                        <a:rPr lang="lt-LT" dirty="0"/>
                        <a:t>-24 (37 proc.) </a:t>
                      </a:r>
                      <a:r>
                        <a:rPr lang="lt-LT" sz="1400" dirty="0"/>
                        <a:t>Pastaba: Mastaičių skyriaus mokinių lūkesčiai nekeisti klasės kolektyvo</a:t>
                      </a:r>
                    </a:p>
                  </a:txBody>
                  <a:tcPr/>
                </a:tc>
                <a:extLst>
                  <a:ext uri="{0D108BD9-81ED-4DB2-BD59-A6C34878D82A}">
                    <a16:rowId xmlns:a16="http://schemas.microsoft.com/office/drawing/2014/main" val="4031955454"/>
                  </a:ext>
                </a:extLst>
              </a:tr>
              <a:tr h="421689">
                <a:tc>
                  <a:txBody>
                    <a:bodyPr/>
                    <a:lstStyle/>
                    <a:p>
                      <a:r>
                        <a:rPr lang="lt-LT" dirty="0"/>
                        <a:t>2022-2023</a:t>
                      </a:r>
                    </a:p>
                  </a:txBody>
                  <a:tcPr/>
                </a:tc>
                <a:tc>
                  <a:txBody>
                    <a:bodyPr/>
                    <a:lstStyle/>
                    <a:p>
                      <a:r>
                        <a:rPr lang="lt-LT" dirty="0"/>
                        <a:t>69</a:t>
                      </a:r>
                    </a:p>
                  </a:txBody>
                  <a:tcPr/>
                </a:tc>
                <a:tc>
                  <a:txBody>
                    <a:bodyPr/>
                    <a:lstStyle/>
                    <a:p>
                      <a:r>
                        <a:rPr lang="lt-LT" dirty="0"/>
                        <a:t>21</a:t>
                      </a:r>
                    </a:p>
                  </a:txBody>
                  <a:tcPr/>
                </a:tc>
                <a:tc>
                  <a:txBody>
                    <a:bodyPr/>
                    <a:lstStyle/>
                    <a:p>
                      <a:r>
                        <a:rPr lang="lt-LT" dirty="0"/>
                        <a:t>-48 (70 proc.)</a:t>
                      </a:r>
                    </a:p>
                  </a:txBody>
                  <a:tcPr/>
                </a:tc>
                <a:extLst>
                  <a:ext uri="{0D108BD9-81ED-4DB2-BD59-A6C34878D82A}">
                    <a16:rowId xmlns:a16="http://schemas.microsoft.com/office/drawing/2014/main" val="3410044450"/>
                  </a:ext>
                </a:extLst>
              </a:tr>
            </a:tbl>
          </a:graphicData>
        </a:graphic>
      </p:graphicFrame>
    </p:spTree>
    <p:extLst>
      <p:ext uri="{BB962C8B-B14F-4D97-AF65-F5344CB8AC3E}">
        <p14:creationId xmlns:p14="http://schemas.microsoft.com/office/powerpoint/2010/main" val="680948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C87570E-3497-53ED-321C-59E9B1507BA9}"/>
              </a:ext>
            </a:extLst>
          </p:cNvPr>
          <p:cNvSpPr>
            <a:spLocks noGrp="1"/>
          </p:cNvSpPr>
          <p:nvPr>
            <p:ph type="title"/>
          </p:nvPr>
        </p:nvSpPr>
        <p:spPr/>
        <p:txBody>
          <a:bodyPr/>
          <a:lstStyle/>
          <a:p>
            <a:r>
              <a:rPr lang="lt-LT" dirty="0"/>
              <a:t>Parengtas klausimynas diskusijų grupei</a:t>
            </a:r>
          </a:p>
        </p:txBody>
      </p:sp>
      <p:sp>
        <p:nvSpPr>
          <p:cNvPr id="3" name="Turinio vietos rezervavimo ženklas 2">
            <a:extLst>
              <a:ext uri="{FF2B5EF4-FFF2-40B4-BE49-F238E27FC236}">
                <a16:creationId xmlns:a16="http://schemas.microsoft.com/office/drawing/2014/main" id="{E9EA5E23-4CD9-FAB9-B3A9-6BAC03802466}"/>
              </a:ext>
            </a:extLst>
          </p:cNvPr>
          <p:cNvSpPr>
            <a:spLocks noGrp="1"/>
          </p:cNvSpPr>
          <p:nvPr>
            <p:ph idx="1"/>
          </p:nvPr>
        </p:nvSpPr>
        <p:spPr>
          <a:xfrm>
            <a:off x="1154954" y="2603500"/>
            <a:ext cx="8825659" cy="3797300"/>
          </a:xfrm>
        </p:spPr>
        <p:txBody>
          <a:bodyPr>
            <a:normAutofit lnSpcReduction="10000"/>
          </a:bodyPr>
          <a:lstStyle/>
          <a:p>
            <a:r>
              <a:rPr lang="lt-LT" sz="2400" dirty="0">
                <a:effectLst/>
                <a:latin typeface="Times New Roman" panose="02020603050405020304" pitchFamily="18" charset="0"/>
                <a:ea typeface="Calibri" panose="020F0502020204030204" pitchFamily="34" charset="0"/>
                <a:cs typeface="Times New Roman" panose="02020603050405020304" pitchFamily="18" charset="0"/>
              </a:rPr>
              <a:t>Išrinkite vieną mėgstamiausią dalyką, kuris jums patinka mokykloje.</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r>
              <a:rPr lang="lt-LT" sz="2400" dirty="0">
                <a:effectLst/>
                <a:latin typeface="Times New Roman" panose="02020603050405020304" pitchFamily="18" charset="0"/>
                <a:ea typeface="Calibri" panose="020F0502020204030204" pitchFamily="34" charset="0"/>
                <a:cs typeface="Times New Roman" panose="02020603050405020304" pitchFamily="18" charset="0"/>
              </a:rPr>
              <a:t>Įvardykite vieną dalyką, kas labiausiai nepatinka mokykloje.</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r>
              <a:rPr lang="lt-LT" sz="2400" dirty="0">
                <a:effectLst/>
                <a:latin typeface="Times New Roman" panose="02020603050405020304" pitchFamily="18" charset="0"/>
                <a:ea typeface="Calibri" panose="020F0502020204030204" pitchFamily="34" charset="0"/>
                <a:cs typeface="Times New Roman" panose="02020603050405020304" pitchFamily="18" charset="0"/>
              </a:rPr>
              <a:t>Ką reikėtų pakeisti, kad jūs ir toliau liktumėte mokytis šioje mokykloje?</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r>
              <a:rPr lang="lt-LT" sz="2400" dirty="0">
                <a:effectLst/>
                <a:latin typeface="Times New Roman" panose="02020603050405020304" pitchFamily="18" charset="0"/>
                <a:ea typeface="Calibri" panose="020F0502020204030204" pitchFamily="34" charset="0"/>
                <a:cs typeface="Times New Roman" panose="02020603050405020304" pitchFamily="18" charset="0"/>
              </a:rPr>
              <a:t>Jeigu būtų daugiau užsiėmimų ne mokykloje, ar tai paskatintų jus likti šioje mokykloje?</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r>
              <a:rPr lang="lt-LT" sz="2400" dirty="0">
                <a:effectLst/>
                <a:latin typeface="Times New Roman" panose="02020603050405020304" pitchFamily="18" charset="0"/>
                <a:ea typeface="Calibri" panose="020F0502020204030204" pitchFamily="34" charset="0"/>
                <a:cs typeface="Times New Roman" panose="02020603050405020304" pitchFamily="18" charset="0"/>
              </a:rPr>
              <a:t>Kas priima galutinį sprendimą keičiant mokyklą?</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r>
              <a:rPr lang="lt-LT" sz="2400" dirty="0">
                <a:effectLst/>
                <a:latin typeface="Times New Roman" panose="02020603050405020304" pitchFamily="18" charset="0"/>
                <a:ea typeface="Calibri" panose="020F0502020204030204" pitchFamily="34" charset="0"/>
                <a:cs typeface="Times New Roman" panose="02020603050405020304" pitchFamily="18" charset="0"/>
              </a:rPr>
              <a:t>Ar daro įtaką draugų apsisprendimas keisti mokyklą?</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lt-LT" dirty="0"/>
          </a:p>
        </p:txBody>
      </p:sp>
    </p:spTree>
    <p:extLst>
      <p:ext uri="{BB962C8B-B14F-4D97-AF65-F5344CB8AC3E}">
        <p14:creationId xmlns:p14="http://schemas.microsoft.com/office/powerpoint/2010/main" val="3794427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9BFF465-0D11-4EE6-EE64-E88BED0B32B2}"/>
              </a:ext>
            </a:extLst>
          </p:cNvPr>
          <p:cNvSpPr>
            <a:spLocks noGrp="1"/>
          </p:cNvSpPr>
          <p:nvPr>
            <p:ph type="title"/>
          </p:nvPr>
        </p:nvSpPr>
        <p:spPr/>
        <p:txBody>
          <a:bodyPr/>
          <a:lstStyle/>
          <a:p>
            <a:r>
              <a:rPr lang="lt-LT" dirty="0"/>
              <a:t>Mėgstamiausi mokomieji dalykai</a:t>
            </a:r>
          </a:p>
        </p:txBody>
      </p:sp>
      <p:sp>
        <p:nvSpPr>
          <p:cNvPr id="3" name="Turinio vietos rezervavimo ženklas 2">
            <a:extLst>
              <a:ext uri="{FF2B5EF4-FFF2-40B4-BE49-F238E27FC236}">
                <a16:creationId xmlns:a16="http://schemas.microsoft.com/office/drawing/2014/main" id="{66F1C098-EB02-48BD-1AD7-B29CD8DC853A}"/>
              </a:ext>
            </a:extLst>
          </p:cNvPr>
          <p:cNvSpPr>
            <a:spLocks noGrp="1"/>
          </p:cNvSpPr>
          <p:nvPr>
            <p:ph idx="1"/>
          </p:nvPr>
        </p:nvSpPr>
        <p:spPr>
          <a:xfrm>
            <a:off x="1154954" y="2603500"/>
            <a:ext cx="8825659" cy="3522092"/>
          </a:xfrm>
        </p:spPr>
        <p:txBody>
          <a:bodyPr>
            <a:normAutofit/>
          </a:bodyPr>
          <a:lstStyle/>
          <a:p>
            <a:r>
              <a:rPr lang="lt-LT" sz="2400" dirty="0"/>
              <a:t>Biologija – įdomu;</a:t>
            </a:r>
          </a:p>
          <a:p>
            <a:r>
              <a:rPr lang="lt-LT" sz="2400" dirty="0"/>
              <a:t>Dailė – mėgsta kūrybinį darbą;</a:t>
            </a:r>
          </a:p>
          <a:p>
            <a:r>
              <a:rPr lang="lt-LT" sz="2400" dirty="0"/>
              <a:t>Technologijos – labai geri įvertinimai;</a:t>
            </a:r>
          </a:p>
          <a:p>
            <a:r>
              <a:rPr lang="lt-LT" sz="2400" dirty="0"/>
              <a:t>Fizinis ugdymas – mėgsta sportuojantys mokiniai;</a:t>
            </a:r>
          </a:p>
          <a:p>
            <a:r>
              <a:rPr lang="lt-LT" sz="2400" dirty="0"/>
              <a:t>Geografija – įdomios užduotys pamokoje;</a:t>
            </a:r>
          </a:p>
          <a:p>
            <a:r>
              <a:rPr lang="lt-LT" sz="2400" dirty="0"/>
              <a:t>Lietuvių ir anglų kalbų pamokos – mėgsta skaityti, patinka rašyti kūrybinius darbus.</a:t>
            </a:r>
          </a:p>
        </p:txBody>
      </p:sp>
    </p:spTree>
    <p:extLst>
      <p:ext uri="{BB962C8B-B14F-4D97-AF65-F5344CB8AC3E}">
        <p14:creationId xmlns:p14="http://schemas.microsoft.com/office/powerpoint/2010/main" val="3546736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676519B-D515-C5A9-24FC-4358BA67BDA7}"/>
              </a:ext>
            </a:extLst>
          </p:cNvPr>
          <p:cNvSpPr>
            <a:spLocks noGrp="1"/>
          </p:cNvSpPr>
          <p:nvPr>
            <p:ph type="title"/>
          </p:nvPr>
        </p:nvSpPr>
        <p:spPr/>
        <p:txBody>
          <a:bodyPr/>
          <a:lstStyle/>
          <a:p>
            <a:r>
              <a:rPr lang="lt-LT" dirty="0"/>
              <a:t>Patrauklūs dalykai mokykloje</a:t>
            </a:r>
          </a:p>
        </p:txBody>
      </p:sp>
      <p:sp>
        <p:nvSpPr>
          <p:cNvPr id="3" name="Turinio vietos rezervavimo ženklas 2">
            <a:extLst>
              <a:ext uri="{FF2B5EF4-FFF2-40B4-BE49-F238E27FC236}">
                <a16:creationId xmlns:a16="http://schemas.microsoft.com/office/drawing/2014/main" id="{D46427BC-E326-0278-2222-330D4463D2A6}"/>
              </a:ext>
            </a:extLst>
          </p:cNvPr>
          <p:cNvSpPr>
            <a:spLocks noGrp="1"/>
          </p:cNvSpPr>
          <p:nvPr>
            <p:ph idx="1"/>
          </p:nvPr>
        </p:nvSpPr>
        <p:spPr/>
        <p:txBody>
          <a:bodyPr>
            <a:noAutofit/>
          </a:bodyPr>
          <a:lstStyle/>
          <a:p>
            <a:r>
              <a:rPr lang="lt-LT" sz="2400" dirty="0"/>
              <a:t>Galima naudotis skaitmeninėmis technologijomis pamokose;</a:t>
            </a:r>
          </a:p>
          <a:p>
            <a:r>
              <a:rPr lang="lt-LT" sz="2400" dirty="0"/>
              <a:t>Naudojamos interaktyvios lentos – įdomiau mokytis;</a:t>
            </a:r>
          </a:p>
          <a:p>
            <a:r>
              <a:rPr lang="lt-LT" sz="2400" dirty="0"/>
              <a:t>Nuoširdūs ir atviri mokytojai, kurie nebijo išsakyti teisingų objektyvių pastabų apie mokinius;</a:t>
            </a:r>
          </a:p>
          <a:p>
            <a:r>
              <a:rPr lang="lt-LT" sz="2400" dirty="0"/>
              <a:t>Atnaujintos mokyklos aplinkos: kondicionieriai, </a:t>
            </a:r>
            <a:r>
              <a:rPr lang="lt-LT" sz="2400" dirty="0" err="1"/>
              <a:t>sėdmaišiai</a:t>
            </a:r>
            <a:r>
              <a:rPr lang="lt-LT" sz="2400" dirty="0"/>
              <a:t>;</a:t>
            </a:r>
          </a:p>
          <a:p>
            <a:r>
              <a:rPr lang="lt-LT" sz="2400" dirty="0"/>
              <a:t>Nemokama elektroninė mokymosi aplinka.</a:t>
            </a:r>
          </a:p>
        </p:txBody>
      </p:sp>
    </p:spTree>
    <p:extLst>
      <p:ext uri="{BB962C8B-B14F-4D97-AF65-F5344CB8AC3E}">
        <p14:creationId xmlns:p14="http://schemas.microsoft.com/office/powerpoint/2010/main" val="41757963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ldybos posėdis">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{74902C9D-C192-4B0E-9675-EDD4339BC18A}tf02900722</Template>
  <TotalTime>237</TotalTime>
  <Words>641</Words>
  <Application>Microsoft Office PowerPoint</Application>
  <PresentationFormat>Plačiaekranė</PresentationFormat>
  <Paragraphs>100</Paragraphs>
  <Slides>14</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14</vt:i4>
      </vt:variant>
    </vt:vector>
  </HeadingPairs>
  <TitlesOfParts>
    <vt:vector size="20" baseType="lpstr">
      <vt:lpstr>Arial</vt:lpstr>
      <vt:lpstr>Calibri</vt:lpstr>
      <vt:lpstr>Century Gothic</vt:lpstr>
      <vt:lpstr>Times New Roman</vt:lpstr>
      <vt:lpstr>Wingdings 3</vt:lpstr>
      <vt:lpstr>Valdybos posėdis</vt:lpstr>
      <vt:lpstr>2021-2022 m.m. mokyklos veiklos kokybės įsivertinimo ataskaita</vt:lpstr>
      <vt:lpstr>Atliktas veiklos kokybės įsivertinimas</vt:lpstr>
      <vt:lpstr>Visuminis įsivertinimas</vt:lpstr>
      <vt:lpstr>Veiklos aspektai</vt:lpstr>
      <vt:lpstr>Teminis įsivertinimas</vt:lpstr>
      <vt:lpstr>8 ir 9 klasių mokinių skaičiaus pokyčiai</vt:lpstr>
      <vt:lpstr>Parengtas klausimynas diskusijų grupei</vt:lpstr>
      <vt:lpstr>Mėgstamiausi mokomieji dalykai</vt:lpstr>
      <vt:lpstr>Patrauklūs dalykai mokykloje</vt:lpstr>
      <vt:lpstr>Nepatrauklūs dalykai mokykloje</vt:lpstr>
      <vt:lpstr>Nepatrauklūs dalykai mokykloje</vt:lpstr>
      <vt:lpstr>Kas įtakoja apsisprendimą keisti mokyklą </vt:lpstr>
      <vt:lpstr>Įvardintos sąlygos, kad mokiniai pasiliktų mokykloje</vt:lpstr>
      <vt:lpstr>Klausimas apmąstymui - Ar norime keistis?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2021-2022 m.m. mokyklos veiklos kokybės įsivertinimo ataskaita</dc:title>
  <dc:creator>Odeta Gelžinienė</dc:creator>
  <cp:lastModifiedBy>Odeta Gelžinienė</cp:lastModifiedBy>
  <cp:revision>10</cp:revision>
  <dcterms:created xsi:type="dcterms:W3CDTF">2022-10-07T16:58:22Z</dcterms:created>
  <dcterms:modified xsi:type="dcterms:W3CDTF">2023-03-22T09:24:30Z</dcterms:modified>
</cp:coreProperties>
</file>